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0"/>
  </p:notesMasterIdLst>
  <p:sldIdLst>
    <p:sldId id="326" r:id="rId2"/>
    <p:sldId id="389" r:id="rId3"/>
    <p:sldId id="325" r:id="rId4"/>
    <p:sldId id="287" r:id="rId5"/>
    <p:sldId id="288" r:id="rId6"/>
    <p:sldId id="375" r:id="rId7"/>
    <p:sldId id="376" r:id="rId8"/>
    <p:sldId id="265" r:id="rId9"/>
    <p:sldId id="266" r:id="rId10"/>
    <p:sldId id="267" r:id="rId11"/>
    <p:sldId id="268" r:id="rId12"/>
    <p:sldId id="269" r:id="rId13"/>
    <p:sldId id="292" r:id="rId14"/>
    <p:sldId id="264" r:id="rId15"/>
    <p:sldId id="278" r:id="rId16"/>
    <p:sldId id="282" r:id="rId17"/>
    <p:sldId id="271" r:id="rId18"/>
    <p:sldId id="295" r:id="rId19"/>
    <p:sldId id="299" r:id="rId20"/>
    <p:sldId id="298" r:id="rId21"/>
    <p:sldId id="377" r:id="rId22"/>
    <p:sldId id="300" r:id="rId23"/>
    <p:sldId id="302" r:id="rId24"/>
    <p:sldId id="387" r:id="rId25"/>
    <p:sldId id="388" r:id="rId26"/>
    <p:sldId id="367" r:id="rId27"/>
    <p:sldId id="380" r:id="rId28"/>
    <p:sldId id="378" r:id="rId29"/>
    <p:sldId id="379" r:id="rId30"/>
    <p:sldId id="381" r:id="rId31"/>
    <p:sldId id="382" r:id="rId32"/>
    <p:sldId id="383" r:id="rId33"/>
    <p:sldId id="384" r:id="rId34"/>
    <p:sldId id="385" r:id="rId35"/>
    <p:sldId id="386" r:id="rId36"/>
    <p:sldId id="330" r:id="rId37"/>
    <p:sldId id="331" r:id="rId38"/>
    <p:sldId id="350" r:id="rId3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FB268"/>
    <a:srgbClr val="09087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p:cViewPr varScale="1">
        <p:scale>
          <a:sx n="68" d="100"/>
          <a:sy n="68" d="100"/>
        </p:scale>
        <p:origin x="816" y="102"/>
      </p:cViewPr>
      <p:guideLst>
        <p:guide orient="horz" pos="2160"/>
        <p:guide pos="384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notesMaster" Target="notesMasters/notesMaster1.xml"/><Relationship Id="rId45"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911B14D-AA08-495F-AD96-C85D8120B6BD}" type="datetimeFigureOut">
              <a:rPr lang="en-US" smtClean="0"/>
              <a:pPr/>
              <a:t>9/15/2017</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C982701-B5A4-4611-BCF6-8784B2CB6DEA}"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8C982701-B5A4-4611-BCF6-8784B2CB6DEA}" type="slidenum">
              <a:rPr lang="en-US" smtClean="0"/>
              <a:pPr/>
              <a:t>10</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B8B7D72B-67D5-4E24-BE7C-377876461333}" type="datetimeFigureOut">
              <a:rPr lang="en-US" smtClean="0"/>
              <a:pPr/>
              <a:t>9/15/2017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38D65D7-DFB6-4368-985D-825224AE1BB9}" type="slidenum">
              <a:rPr lang="en-US" smtClean="0"/>
              <a:pPr/>
              <a:t>‹#›</a:t>
            </a:fld>
            <a:endParaRPr lang="en-US"/>
          </a:p>
        </p:txBody>
      </p:sp>
    </p:spTree>
  </p:cSld>
  <p:clrMapOvr>
    <a:masterClrMapping/>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8B7D72B-67D5-4E24-BE7C-377876461333}" type="datetimeFigureOut">
              <a:rPr lang="en-US" smtClean="0"/>
              <a:pPr/>
              <a:t>9/15/2017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38D65D7-DFB6-4368-985D-825224AE1BB9}" type="slidenum">
              <a:rPr lang="en-US" smtClean="0"/>
              <a:pPr/>
              <a:t>‹#›</a:t>
            </a:fld>
            <a:endParaRPr lang="en-US"/>
          </a:p>
        </p:txBody>
      </p:sp>
    </p:spTree>
  </p:cSld>
  <p:clrMapOvr>
    <a:masterClrMapping/>
  </p:clrMapOvr>
  <p:transitio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8B7D72B-67D5-4E24-BE7C-377876461333}" type="datetimeFigureOut">
              <a:rPr lang="en-US" smtClean="0"/>
              <a:pPr/>
              <a:t>9/15/2017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38D65D7-DFB6-4368-985D-825224AE1BB9}" type="slidenum">
              <a:rPr lang="en-US" smtClean="0"/>
              <a:pPr/>
              <a:t>‹#›</a:t>
            </a:fld>
            <a:endParaRPr lang="en-US"/>
          </a:p>
        </p:txBody>
      </p:sp>
    </p:spTree>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B8B7D72B-67D5-4E24-BE7C-377876461333}" type="datetimeFigureOut">
              <a:rPr lang="en-US" smtClean="0"/>
              <a:pPr/>
              <a:t>9/15/2017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38D65D7-DFB6-4368-985D-825224AE1BB9}" type="slidenum">
              <a:rPr lang="en-US" smtClean="0"/>
              <a:pPr/>
              <a:t>‹#›</a:t>
            </a:fld>
            <a:endParaRPr lang="en-US"/>
          </a:p>
        </p:txBody>
      </p:sp>
    </p:spTree>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B8B7D72B-67D5-4E24-BE7C-377876461333}" type="datetimeFigureOut">
              <a:rPr lang="en-US" smtClean="0"/>
              <a:pPr/>
              <a:t>9/15/2017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38D65D7-DFB6-4368-985D-825224AE1BB9}" type="slidenum">
              <a:rPr lang="en-US" smtClean="0"/>
              <a:pPr/>
              <a:t>‹#›</a:t>
            </a:fld>
            <a:endParaRPr lang="en-US"/>
          </a:p>
        </p:txBody>
      </p:sp>
    </p:spTree>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B8B7D72B-67D5-4E24-BE7C-377876461333}" type="datetimeFigureOut">
              <a:rPr lang="en-US" smtClean="0"/>
              <a:pPr/>
              <a:t>9/15/2017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38D65D7-DFB6-4368-985D-825224AE1BB9}" type="slidenum">
              <a:rPr lang="en-US" smtClean="0"/>
              <a:pPr/>
              <a:t>‹#›</a:t>
            </a:fld>
            <a:endParaRPr lang="en-US"/>
          </a:p>
        </p:txBody>
      </p:sp>
    </p:spTree>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8B7D72B-67D5-4E24-BE7C-377876461333}" type="datetimeFigureOut">
              <a:rPr lang="en-US" smtClean="0"/>
              <a:pPr/>
              <a:t>9/15/2017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38D65D7-DFB6-4368-985D-825224AE1BB9}" type="slidenum">
              <a:rPr lang="en-US" smtClean="0"/>
              <a:pPr/>
              <a:t>‹#›</a:t>
            </a:fld>
            <a:endParaRPr lang="en-US"/>
          </a:p>
        </p:txBody>
      </p:sp>
    </p:spTree>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8B7D72B-67D5-4E24-BE7C-377876461333}" type="datetimeFigureOut">
              <a:rPr lang="en-US" smtClean="0"/>
              <a:pPr/>
              <a:t>9/15/2017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38D65D7-DFB6-4368-985D-825224AE1BB9}" type="slidenum">
              <a:rPr lang="en-US" smtClean="0"/>
              <a:pPr/>
              <a:t>‹#›</a:t>
            </a:fld>
            <a:endParaRPr lang="en-US"/>
          </a:p>
        </p:txBody>
      </p:sp>
    </p:spTree>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8B7D72B-67D5-4E24-BE7C-377876461333}" type="datetimeFigureOut">
              <a:rPr lang="en-US" smtClean="0"/>
              <a:pPr/>
              <a:t>9/15/2017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38D65D7-DFB6-4368-985D-825224AE1BB9}" type="slidenum">
              <a:rPr lang="en-US" smtClean="0"/>
              <a:pPr/>
              <a:t>‹#›</a:t>
            </a:fld>
            <a:endParaRPr lang="en-US"/>
          </a:p>
        </p:txBody>
      </p:sp>
    </p:spTree>
  </p:cSld>
  <p:clrMapOvr>
    <a:masterClrMapping/>
  </p:clrMapOvr>
  <p:transition>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8B7D72B-67D5-4E24-BE7C-377876461333}" type="datetimeFigureOut">
              <a:rPr lang="en-US" smtClean="0"/>
              <a:pPr/>
              <a:t>9/15/2017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38D65D7-DFB6-4368-985D-825224AE1BB9}" type="slidenum">
              <a:rPr lang="en-US" smtClean="0"/>
              <a:pPr/>
              <a:t>‹#›</a:t>
            </a:fld>
            <a:endParaRPr lang="en-US"/>
          </a:p>
        </p:txBody>
      </p:sp>
    </p:spTree>
  </p:cSld>
  <p:clrMapOvr>
    <a:masterClrMapping/>
  </p:clrMapOvr>
  <p:transition>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8B7D72B-67D5-4E24-BE7C-377876461333}" type="datetimeFigureOut">
              <a:rPr lang="en-US" smtClean="0"/>
              <a:pPr/>
              <a:t>9/15/2017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38D65D7-DFB6-4368-985D-825224AE1BB9}" type="slidenum">
              <a:rPr lang="en-US" smtClean="0"/>
              <a:pPr/>
              <a:t>‹#›</a:t>
            </a:fld>
            <a:endParaRPr lang="en-US"/>
          </a:p>
        </p:txBody>
      </p:sp>
    </p:spTree>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8B7D72B-67D5-4E24-BE7C-377876461333}" type="datetimeFigureOut">
              <a:rPr lang="en-US" smtClean="0"/>
              <a:pPr/>
              <a:t>9/15/2017</a:t>
            </a:fld>
            <a:endParaRPr lang="en-US"/>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38D65D7-DFB6-4368-985D-825224AE1BB9}"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fade/>
  </p:transition>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7.jpe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35.jp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https://alstickler.files.wordpress.com/2010/07/img_4099.jpg">
            <a:extLst>
              <a:ext uri="{FF2B5EF4-FFF2-40B4-BE49-F238E27FC236}">
                <a16:creationId xmlns:a16="http://schemas.microsoft.com/office/drawing/2014/main" id="{4694E336-EE50-427E-AB2F-6112621E97E3}"/>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1521" t="32964" r="21444" b="1"/>
          <a:stretch/>
        </p:blipFill>
        <p:spPr bwMode="auto">
          <a:xfrm>
            <a:off x="-1" y="0"/>
            <a:ext cx="12192001"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3C4014A8-D1EF-4DFA-9609-CFEE6775B39C}"/>
              </a:ext>
            </a:extLst>
          </p:cNvPr>
          <p:cNvSpPr txBox="1"/>
          <p:nvPr/>
        </p:nvSpPr>
        <p:spPr>
          <a:xfrm>
            <a:off x="0" y="0"/>
            <a:ext cx="12192000" cy="1938992"/>
          </a:xfrm>
          <a:prstGeom prst="rect">
            <a:avLst/>
          </a:prstGeom>
          <a:noFill/>
        </p:spPr>
        <p:txBody>
          <a:bodyPr wrap="square" rtlCol="0">
            <a:spAutoFit/>
          </a:bodyPr>
          <a:lstStyle/>
          <a:p>
            <a:pPr algn="ctr"/>
            <a:r>
              <a:rPr lang="en-US" sz="6000" b="1" dirty="0">
                <a:latin typeface="Gabriola" panose="04040605051002020D02" pitchFamily="82" charset="0"/>
              </a:rPr>
              <a:t>Jerusalem in New Testament Times </a:t>
            </a:r>
          </a:p>
          <a:p>
            <a:pPr algn="ctr"/>
            <a:r>
              <a:rPr lang="en-US" sz="6000" b="1" dirty="0">
                <a:latin typeface="Gabriola" panose="04040605051002020D02" pitchFamily="82" charset="0"/>
              </a:rPr>
              <a:t>September  15,  2017</a:t>
            </a:r>
          </a:p>
        </p:txBody>
      </p:sp>
    </p:spTree>
    <p:extLst>
      <p:ext uri="{BB962C8B-B14F-4D97-AF65-F5344CB8AC3E}">
        <p14:creationId xmlns:p14="http://schemas.microsoft.com/office/powerpoint/2010/main" val="2221556393"/>
      </p:ext>
    </p:extLst>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mediad.publicbroadcasting.net/p/shared/npr/styles/x_large/nprshared/201410/354936620.jpg">
            <a:extLst>
              <a:ext uri="{FF2B5EF4-FFF2-40B4-BE49-F238E27FC236}">
                <a16:creationId xmlns:a16="http://schemas.microsoft.com/office/drawing/2014/main" id="{1D3B81ED-CAE0-4333-A7B3-C8A99E76A1DF}"/>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999" t="6667" r="5501" b="3333"/>
          <a:stretch/>
        </p:blipFill>
        <p:spPr bwMode="auto">
          <a:xfrm>
            <a:off x="0" y="0"/>
            <a:ext cx="92964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38FEFE3E-D473-40DF-BA13-32C42977028D}"/>
              </a:ext>
            </a:extLst>
          </p:cNvPr>
          <p:cNvSpPr txBox="1"/>
          <p:nvPr/>
        </p:nvSpPr>
        <p:spPr>
          <a:xfrm>
            <a:off x="7391400" y="0"/>
            <a:ext cx="4800600" cy="584775"/>
          </a:xfrm>
          <a:prstGeom prst="rect">
            <a:avLst/>
          </a:prstGeom>
        </p:spPr>
        <p:style>
          <a:lnRef idx="0">
            <a:schemeClr val="dk1"/>
          </a:lnRef>
          <a:fillRef idx="3">
            <a:schemeClr val="dk1"/>
          </a:fillRef>
          <a:effectRef idx="3">
            <a:schemeClr val="dk1"/>
          </a:effectRef>
          <a:fontRef idx="minor">
            <a:schemeClr val="lt1"/>
          </a:fontRef>
        </p:style>
        <p:txBody>
          <a:bodyPr wrap="square" rtlCol="0">
            <a:spAutoFit/>
          </a:bodyPr>
          <a:lstStyle/>
          <a:p>
            <a:pPr algn="ctr"/>
            <a:r>
              <a:rPr lang="en-US" sz="3200" b="1" dirty="0">
                <a:solidFill>
                  <a:schemeClr val="bg1">
                    <a:lumMod val="85000"/>
                  </a:schemeClr>
                </a:solidFill>
              </a:rPr>
              <a:t>Who are you?</a:t>
            </a:r>
          </a:p>
        </p:txBody>
      </p:sp>
      <p:sp>
        <p:nvSpPr>
          <p:cNvPr id="4" name="TextBox 3">
            <a:extLst>
              <a:ext uri="{FF2B5EF4-FFF2-40B4-BE49-F238E27FC236}">
                <a16:creationId xmlns:a16="http://schemas.microsoft.com/office/drawing/2014/main" id="{E87CF956-17F0-4912-8C09-B14F8BF49B71}"/>
              </a:ext>
            </a:extLst>
          </p:cNvPr>
          <p:cNvSpPr txBox="1"/>
          <p:nvPr/>
        </p:nvSpPr>
        <p:spPr>
          <a:xfrm>
            <a:off x="6934200" y="2143780"/>
            <a:ext cx="5225143" cy="584775"/>
          </a:xfrm>
          <a:prstGeom prst="rect">
            <a:avLst/>
          </a:prstGeom>
        </p:spPr>
        <p:style>
          <a:lnRef idx="0">
            <a:schemeClr val="dk1"/>
          </a:lnRef>
          <a:fillRef idx="3">
            <a:schemeClr val="dk1"/>
          </a:fillRef>
          <a:effectRef idx="3">
            <a:schemeClr val="dk1"/>
          </a:effectRef>
          <a:fontRef idx="minor">
            <a:schemeClr val="lt1"/>
          </a:fontRef>
        </p:style>
        <p:txBody>
          <a:bodyPr wrap="square" rtlCol="0">
            <a:spAutoFit/>
          </a:bodyPr>
          <a:lstStyle/>
          <a:p>
            <a:pPr algn="ctr"/>
            <a:r>
              <a:rPr lang="en-US" sz="3200" b="1" dirty="0">
                <a:solidFill>
                  <a:schemeClr val="bg1">
                    <a:lumMod val="85000"/>
                  </a:schemeClr>
                </a:solidFill>
              </a:rPr>
              <a:t>Get used to disappointment.</a:t>
            </a:r>
          </a:p>
        </p:txBody>
      </p:sp>
      <p:sp>
        <p:nvSpPr>
          <p:cNvPr id="5" name="TextBox 4">
            <a:extLst>
              <a:ext uri="{FF2B5EF4-FFF2-40B4-BE49-F238E27FC236}">
                <a16:creationId xmlns:a16="http://schemas.microsoft.com/office/drawing/2014/main" id="{9895D9C1-2C7E-46D2-9D4A-70EAF3216DEA}"/>
              </a:ext>
            </a:extLst>
          </p:cNvPr>
          <p:cNvSpPr txBox="1"/>
          <p:nvPr/>
        </p:nvSpPr>
        <p:spPr>
          <a:xfrm>
            <a:off x="7391400" y="714593"/>
            <a:ext cx="4800600" cy="584775"/>
          </a:xfrm>
          <a:prstGeom prst="rect">
            <a:avLst/>
          </a:prstGeom>
        </p:spPr>
        <p:style>
          <a:lnRef idx="0">
            <a:schemeClr val="dk1"/>
          </a:lnRef>
          <a:fillRef idx="3">
            <a:schemeClr val="dk1"/>
          </a:fillRef>
          <a:effectRef idx="3">
            <a:schemeClr val="dk1"/>
          </a:effectRef>
          <a:fontRef idx="minor">
            <a:schemeClr val="lt1"/>
          </a:fontRef>
        </p:style>
        <p:txBody>
          <a:bodyPr wrap="square" rtlCol="0">
            <a:spAutoFit/>
          </a:bodyPr>
          <a:lstStyle/>
          <a:p>
            <a:pPr algn="ctr"/>
            <a:r>
              <a:rPr lang="en-US" sz="3200" b="1" dirty="0">
                <a:solidFill>
                  <a:schemeClr val="bg1">
                    <a:lumMod val="85000"/>
                  </a:schemeClr>
                </a:solidFill>
              </a:rPr>
              <a:t>No one of consequence.</a:t>
            </a:r>
          </a:p>
        </p:txBody>
      </p:sp>
      <p:sp>
        <p:nvSpPr>
          <p:cNvPr id="6" name="TextBox 5">
            <a:extLst>
              <a:ext uri="{FF2B5EF4-FFF2-40B4-BE49-F238E27FC236}">
                <a16:creationId xmlns:a16="http://schemas.microsoft.com/office/drawing/2014/main" id="{DAF27FD5-F5BE-427E-95FB-4E1CB4490DD2}"/>
              </a:ext>
            </a:extLst>
          </p:cNvPr>
          <p:cNvSpPr txBox="1"/>
          <p:nvPr/>
        </p:nvSpPr>
        <p:spPr>
          <a:xfrm>
            <a:off x="7391400" y="1429186"/>
            <a:ext cx="4800600" cy="584775"/>
          </a:xfrm>
          <a:prstGeom prst="rect">
            <a:avLst/>
          </a:prstGeom>
        </p:spPr>
        <p:style>
          <a:lnRef idx="0">
            <a:schemeClr val="dk1"/>
          </a:lnRef>
          <a:fillRef idx="3">
            <a:schemeClr val="dk1"/>
          </a:fillRef>
          <a:effectRef idx="3">
            <a:schemeClr val="dk1"/>
          </a:effectRef>
          <a:fontRef idx="minor">
            <a:schemeClr val="lt1"/>
          </a:fontRef>
        </p:style>
        <p:txBody>
          <a:bodyPr wrap="square" rtlCol="0">
            <a:spAutoFit/>
          </a:bodyPr>
          <a:lstStyle/>
          <a:p>
            <a:pPr algn="ctr"/>
            <a:r>
              <a:rPr lang="en-US" sz="3200" b="1" dirty="0">
                <a:solidFill>
                  <a:schemeClr val="bg1">
                    <a:lumMod val="85000"/>
                  </a:schemeClr>
                </a:solidFill>
              </a:rPr>
              <a:t>I must know!</a:t>
            </a:r>
          </a:p>
        </p:txBody>
      </p:sp>
    </p:spTree>
    <p:extLst>
      <p:ext uri="{BB962C8B-B14F-4D97-AF65-F5344CB8AC3E}">
        <p14:creationId xmlns:p14="http://schemas.microsoft.com/office/powerpoint/2010/main" val="55431500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4"/>
                                        </p:tgtEl>
                                        <p:attrNameLst>
                                          <p:attrName>style.visibility</p:attrName>
                                        </p:attrNameLst>
                                      </p:cBhvr>
                                      <p:to>
                                        <p:strVal val="visible"/>
                                      </p:to>
                                    </p:set>
                                    <p:animEffect transition="in" filter="fade">
                                      <p:cBhvr>
                                        <p:cTn id="2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animBg="1"/>
      <p:bldP spid="5" grpId="0" animBg="1"/>
      <p:bldP spid="6"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545F9DAA-8ACC-4D88-A71A-E53ADF0DD450}"/>
              </a:ext>
            </a:extLst>
          </p:cNvPr>
          <p:cNvPicPr>
            <a:picLocks noChangeAspect="1"/>
          </p:cNvPicPr>
          <p:nvPr/>
        </p:nvPicPr>
        <p:blipFill rotWithShape="1">
          <a:blip r:embed="rId2">
            <a:extLst>
              <a:ext uri="{28A0092B-C50C-407E-A947-70E740481C1C}">
                <a14:useLocalDpi xmlns:a14="http://schemas.microsoft.com/office/drawing/2010/main" val="0"/>
              </a:ext>
            </a:extLst>
          </a:blip>
          <a:srcRect r="10625"/>
          <a:stretch/>
        </p:blipFill>
        <p:spPr>
          <a:xfrm>
            <a:off x="0" y="0"/>
            <a:ext cx="12192000" cy="6858000"/>
          </a:xfrm>
          <a:prstGeom prst="rect">
            <a:avLst/>
          </a:prstGeom>
        </p:spPr>
      </p:pic>
      <p:sp>
        <p:nvSpPr>
          <p:cNvPr id="4" name="TextBox 3">
            <a:extLst>
              <a:ext uri="{FF2B5EF4-FFF2-40B4-BE49-F238E27FC236}">
                <a16:creationId xmlns:a16="http://schemas.microsoft.com/office/drawing/2014/main" id="{036AD4EA-CD3D-4A26-AE5F-8C5E602B54D2}"/>
              </a:ext>
            </a:extLst>
          </p:cNvPr>
          <p:cNvSpPr txBox="1"/>
          <p:nvPr/>
        </p:nvSpPr>
        <p:spPr>
          <a:xfrm>
            <a:off x="304800" y="258901"/>
            <a:ext cx="11887200" cy="6063198"/>
          </a:xfrm>
          <a:prstGeom prst="rect">
            <a:avLst/>
          </a:prstGeom>
          <a:noFill/>
        </p:spPr>
        <p:txBody>
          <a:bodyPr wrap="square" rtlCol="0">
            <a:spAutoFit/>
          </a:bodyPr>
          <a:lstStyle/>
          <a:p>
            <a:r>
              <a:rPr lang="en-US" sz="4600" b="1" dirty="0"/>
              <a:t>“Jerusalem” occurs 142 times in New Testament</a:t>
            </a:r>
          </a:p>
          <a:p>
            <a:r>
              <a:rPr lang="en-US" sz="4600" b="1" dirty="0"/>
              <a:t>“Mount of Olives” or “Olivet” occurs 12 times</a:t>
            </a:r>
          </a:p>
          <a:p>
            <a:r>
              <a:rPr lang="en-US" sz="4600" b="1" dirty="0"/>
              <a:t>“Hell”  (actually “Gehenna”) occurs 12 times</a:t>
            </a:r>
          </a:p>
          <a:p>
            <a:r>
              <a:rPr lang="en-US" sz="4600" b="1" dirty="0"/>
              <a:t>“Zion” occurs 7 times</a:t>
            </a:r>
          </a:p>
          <a:p>
            <a:r>
              <a:rPr lang="en-US" sz="4600" b="1" dirty="0"/>
              <a:t>“Kidron”  appears once</a:t>
            </a:r>
          </a:p>
          <a:p>
            <a:endParaRPr lang="en-US" b="1" dirty="0"/>
          </a:p>
          <a:p>
            <a:r>
              <a:rPr lang="en-US" sz="4600" b="1" dirty="0"/>
              <a:t>  </a:t>
            </a:r>
            <a:r>
              <a:rPr lang="en-US" sz="6000" b="1" dirty="0"/>
              <a:t>Geographical references</a:t>
            </a:r>
          </a:p>
          <a:p>
            <a:r>
              <a:rPr lang="en-US" sz="6000" b="1" dirty="0"/>
              <a:t>                 </a:t>
            </a:r>
            <a:r>
              <a:rPr lang="en-US" sz="8000" b="1" u="sng" dirty="0"/>
              <a:t>ABOUND</a:t>
            </a:r>
            <a:endParaRPr lang="en-US" sz="6000" b="1" u="sng" dirty="0"/>
          </a:p>
        </p:txBody>
      </p:sp>
    </p:spTree>
    <p:extLst>
      <p:ext uri="{BB962C8B-B14F-4D97-AF65-F5344CB8AC3E}">
        <p14:creationId xmlns:p14="http://schemas.microsoft.com/office/powerpoint/2010/main" val="320135123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wipe(left)">
                                      <p:cBhvr>
                                        <p:cTn id="7" dur="500"/>
                                        <p:tgtEl>
                                          <p:spTgt spid="4">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4">
                                            <p:txEl>
                                              <p:pRg st="2" end="2"/>
                                            </p:txEl>
                                          </p:spTgt>
                                        </p:tgtEl>
                                        <p:attrNameLst>
                                          <p:attrName>style.visibility</p:attrName>
                                        </p:attrNameLst>
                                      </p:cBhvr>
                                      <p:to>
                                        <p:strVal val="visible"/>
                                      </p:to>
                                    </p:set>
                                    <p:animEffect transition="in" filter="wipe(left)">
                                      <p:cBhvr>
                                        <p:cTn id="12" dur="500"/>
                                        <p:tgtEl>
                                          <p:spTgt spid="4">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4">
                                            <p:txEl>
                                              <p:pRg st="3" end="3"/>
                                            </p:txEl>
                                          </p:spTgt>
                                        </p:tgtEl>
                                        <p:attrNameLst>
                                          <p:attrName>style.visibility</p:attrName>
                                        </p:attrNameLst>
                                      </p:cBhvr>
                                      <p:to>
                                        <p:strVal val="visible"/>
                                      </p:to>
                                    </p:set>
                                    <p:animEffect transition="in" filter="wipe(left)">
                                      <p:cBhvr>
                                        <p:cTn id="17" dur="500"/>
                                        <p:tgtEl>
                                          <p:spTgt spid="4">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4">
                                            <p:txEl>
                                              <p:pRg st="4" end="4"/>
                                            </p:txEl>
                                          </p:spTgt>
                                        </p:tgtEl>
                                        <p:attrNameLst>
                                          <p:attrName>style.visibility</p:attrName>
                                        </p:attrNameLst>
                                      </p:cBhvr>
                                      <p:to>
                                        <p:strVal val="visible"/>
                                      </p:to>
                                    </p:set>
                                    <p:animEffect transition="in" filter="wipe(left)">
                                      <p:cBhvr>
                                        <p:cTn id="22" dur="500"/>
                                        <p:tgtEl>
                                          <p:spTgt spid="4">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4">
                                            <p:txEl>
                                              <p:pRg st="6" end="6"/>
                                            </p:txEl>
                                          </p:spTgt>
                                        </p:tgtEl>
                                        <p:attrNameLst>
                                          <p:attrName>style.visibility</p:attrName>
                                        </p:attrNameLst>
                                      </p:cBhvr>
                                      <p:to>
                                        <p:strVal val="visible"/>
                                      </p:to>
                                    </p:set>
                                    <p:animEffect transition="in" filter="fade">
                                      <p:cBhvr>
                                        <p:cTn id="27" dur="500"/>
                                        <p:tgtEl>
                                          <p:spTgt spid="4">
                                            <p:txEl>
                                              <p:pRg st="6" end="6"/>
                                            </p:txEl>
                                          </p:spTgt>
                                        </p:tgtEl>
                                      </p:cBhvr>
                                    </p:animEffect>
                                  </p:childTnLst>
                                </p:cTn>
                              </p:par>
                            </p:childTnLst>
                          </p:cTn>
                        </p:par>
                        <p:par>
                          <p:cTn id="28" fill="hold">
                            <p:stCondLst>
                              <p:cond delay="500"/>
                            </p:stCondLst>
                            <p:childTnLst>
                              <p:par>
                                <p:cTn id="29" presetID="10" presetClass="entr" presetSubtype="0" fill="hold" nodeType="afterEffect">
                                  <p:stCondLst>
                                    <p:cond delay="0"/>
                                  </p:stCondLst>
                                  <p:childTnLst>
                                    <p:set>
                                      <p:cBhvr>
                                        <p:cTn id="30" dur="1" fill="hold">
                                          <p:stCondLst>
                                            <p:cond delay="0"/>
                                          </p:stCondLst>
                                        </p:cTn>
                                        <p:tgtEl>
                                          <p:spTgt spid="4">
                                            <p:txEl>
                                              <p:pRg st="7" end="7"/>
                                            </p:txEl>
                                          </p:spTgt>
                                        </p:tgtEl>
                                        <p:attrNameLst>
                                          <p:attrName>style.visibility</p:attrName>
                                        </p:attrNameLst>
                                      </p:cBhvr>
                                      <p:to>
                                        <p:strVal val="visible"/>
                                      </p:to>
                                    </p:set>
                                    <p:animEffect transition="in" filter="fade">
                                      <p:cBhvr>
                                        <p:cTn id="31" dur="500"/>
                                        <p:tgtEl>
                                          <p:spTgt spid="4">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Picture 2" descr="http://www.jewishvirtuallibrary.org/jsource/images/israel/nasaisrael.jpg"/>
          <p:cNvPicPr>
            <a:picLocks noChangeAspect="1" noChangeArrowheads="1"/>
          </p:cNvPicPr>
          <p:nvPr/>
        </p:nvPicPr>
        <p:blipFill>
          <a:blip r:embed="rId2" cstate="print"/>
          <a:srcRect l="11757"/>
          <a:stretch>
            <a:fillRect/>
          </a:stretch>
        </p:blipFill>
        <p:spPr bwMode="auto">
          <a:xfrm>
            <a:off x="1524000" y="0"/>
            <a:ext cx="9144000" cy="6858000"/>
          </a:xfrm>
          <a:prstGeom prst="rect">
            <a:avLst/>
          </a:prstGeom>
          <a:noFill/>
        </p:spPr>
      </p:pic>
      <p:sp>
        <p:nvSpPr>
          <p:cNvPr id="3" name="Right Arrow 2"/>
          <p:cNvSpPr/>
          <p:nvPr/>
        </p:nvSpPr>
        <p:spPr>
          <a:xfrm rot="3188444">
            <a:off x="5585232" y="2169488"/>
            <a:ext cx="3001913" cy="417092"/>
          </a:xfrm>
          <a:prstGeom prst="rightArrow">
            <a:avLst>
              <a:gd name="adj1" fmla="val 50000"/>
              <a:gd name="adj2" fmla="val 150096"/>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65  Miles  =  200 Miles</a:t>
            </a:r>
          </a:p>
        </p:txBody>
      </p:sp>
      <p:sp>
        <p:nvSpPr>
          <p:cNvPr id="4" name="Right Arrow 3"/>
          <p:cNvSpPr/>
          <p:nvPr/>
        </p:nvSpPr>
        <p:spPr>
          <a:xfrm rot="20876238">
            <a:off x="4118625" y="3822261"/>
            <a:ext cx="3810000" cy="439163"/>
          </a:xfrm>
          <a:prstGeom prst="rightArrow">
            <a:avLst>
              <a:gd name="adj1" fmla="val 50000"/>
              <a:gd name="adj2" fmla="val 150096"/>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50  Miles</a:t>
            </a:r>
          </a:p>
        </p:txBody>
      </p:sp>
      <p:sp>
        <p:nvSpPr>
          <p:cNvPr id="5" name="Oval 4">
            <a:extLst>
              <a:ext uri="{FF2B5EF4-FFF2-40B4-BE49-F238E27FC236}">
                <a16:creationId xmlns:a16="http://schemas.microsoft.com/office/drawing/2014/main" id="{F2161A18-5FDE-40CD-BF05-C59EC7D830CB}"/>
              </a:ext>
            </a:extLst>
          </p:cNvPr>
          <p:cNvSpPr/>
          <p:nvPr/>
        </p:nvSpPr>
        <p:spPr>
          <a:xfrm>
            <a:off x="6477000" y="3504490"/>
            <a:ext cx="342900" cy="334576"/>
          </a:xfrm>
          <a:prstGeom prst="ellipse">
            <a:avLst/>
          </a:prstGeom>
          <a:noFill/>
          <a:ln w="762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left)">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xit" presetSubtype="0" fill="hold" grpId="1" nodeType="clickEffect">
                                  <p:stCondLst>
                                    <p:cond delay="0"/>
                                  </p:stCondLst>
                                  <p:childTnLst>
                                    <p:animEffect transition="out" filter="fade">
                                      <p:cBhvr>
                                        <p:cTn id="16" dur="500"/>
                                        <p:tgtEl>
                                          <p:spTgt spid="3"/>
                                        </p:tgtEl>
                                      </p:cBhvr>
                                    </p:animEffect>
                                    <p:set>
                                      <p:cBhvr>
                                        <p:cTn id="17" dur="1" fill="hold">
                                          <p:stCondLst>
                                            <p:cond delay="499"/>
                                          </p:stCondLst>
                                        </p:cTn>
                                        <p:tgtEl>
                                          <p:spTgt spid="3"/>
                                        </p:tgtEl>
                                        <p:attrNameLst>
                                          <p:attrName>style.visibility</p:attrName>
                                        </p:attrNameLst>
                                      </p:cBhvr>
                                      <p:to>
                                        <p:strVal val="hidden"/>
                                      </p:to>
                                    </p:set>
                                  </p:childTnLst>
                                </p:cTn>
                              </p:par>
                              <p:par>
                                <p:cTn id="18" presetID="10" presetClass="exit" presetSubtype="0" fill="hold" grpId="1" nodeType="withEffect">
                                  <p:stCondLst>
                                    <p:cond delay="0"/>
                                  </p:stCondLst>
                                  <p:childTnLst>
                                    <p:animEffect transition="out" filter="fade">
                                      <p:cBhvr>
                                        <p:cTn id="19" dur="500"/>
                                        <p:tgtEl>
                                          <p:spTgt spid="4"/>
                                        </p:tgtEl>
                                      </p:cBhvr>
                                    </p:animEffect>
                                    <p:set>
                                      <p:cBhvr>
                                        <p:cTn id="20" dur="1" fill="hold">
                                          <p:stCondLst>
                                            <p:cond delay="499"/>
                                          </p:stCondLst>
                                        </p:cTn>
                                        <p:tgtEl>
                                          <p:spTgt spid="4"/>
                                        </p:tgtEl>
                                        <p:attrNameLst>
                                          <p:attrName>style.visibility</p:attrName>
                                        </p:attrNameLst>
                                      </p:cBhvr>
                                      <p:to>
                                        <p:strVal val="hidden"/>
                                      </p:to>
                                    </p:set>
                                  </p:childTnLst>
                                </p:cTn>
                              </p:par>
                            </p:childTnLst>
                          </p:cTn>
                        </p:par>
                        <p:par>
                          <p:cTn id="21" fill="hold">
                            <p:stCondLst>
                              <p:cond delay="500"/>
                            </p:stCondLst>
                            <p:childTnLst>
                              <p:par>
                                <p:cTn id="22" presetID="20" presetClass="entr" presetSubtype="0" fill="hold" grpId="0" nodeType="afterEffect">
                                  <p:stCondLst>
                                    <p:cond delay="0"/>
                                  </p:stCondLst>
                                  <p:childTnLst>
                                    <p:set>
                                      <p:cBhvr>
                                        <p:cTn id="23" dur="1" fill="hold">
                                          <p:stCondLst>
                                            <p:cond delay="0"/>
                                          </p:stCondLst>
                                        </p:cTn>
                                        <p:tgtEl>
                                          <p:spTgt spid="5"/>
                                        </p:tgtEl>
                                        <p:attrNameLst>
                                          <p:attrName>style.visibility</p:attrName>
                                        </p:attrNameLst>
                                      </p:cBhvr>
                                      <p:to>
                                        <p:strVal val="visible"/>
                                      </p:to>
                                    </p:set>
                                    <p:animEffect transition="in" filter="wedge">
                                      <p:cBhvr>
                                        <p:cTn id="24"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3" grpId="1" animBg="1"/>
      <p:bldP spid="4" grpId="0" animBg="1"/>
      <p:bldP spid="4" grpId="1" animBg="1"/>
      <p:bldP spid="5"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Picture 2" descr="http://rst.gsfc.nasa.gov/Sect6/Jerusalem_oldcity_000215_IKONOS.jpg"/>
          <p:cNvPicPr>
            <a:picLocks noChangeAspect="1" noChangeArrowheads="1"/>
          </p:cNvPicPr>
          <p:nvPr/>
        </p:nvPicPr>
        <p:blipFill>
          <a:blip r:embed="rId2" cstate="print"/>
          <a:srcRect/>
          <a:stretch>
            <a:fillRect/>
          </a:stretch>
        </p:blipFill>
        <p:spPr bwMode="auto">
          <a:xfrm>
            <a:off x="1524000" y="0"/>
            <a:ext cx="9144000" cy="6858000"/>
          </a:xfrm>
          <a:prstGeom prst="rect">
            <a:avLst/>
          </a:prstGeom>
          <a:noFill/>
        </p:spPr>
      </p:pic>
      <p:sp>
        <p:nvSpPr>
          <p:cNvPr id="4" name="TextBox 3">
            <a:extLst>
              <a:ext uri="{FF2B5EF4-FFF2-40B4-BE49-F238E27FC236}">
                <a16:creationId xmlns:a16="http://schemas.microsoft.com/office/drawing/2014/main" id="{9130015E-7F56-43B7-98D5-02D81F9A71E9}"/>
              </a:ext>
            </a:extLst>
          </p:cNvPr>
          <p:cNvSpPr txBox="1"/>
          <p:nvPr/>
        </p:nvSpPr>
        <p:spPr>
          <a:xfrm>
            <a:off x="9138414" y="3376992"/>
            <a:ext cx="1529586" cy="769441"/>
          </a:xfrm>
          <a:prstGeom prst="rect">
            <a:avLst/>
          </a:prstGeom>
        </p:spPr>
        <p:style>
          <a:lnRef idx="0">
            <a:schemeClr val="dk1"/>
          </a:lnRef>
          <a:fillRef idx="3">
            <a:schemeClr val="dk1"/>
          </a:fillRef>
          <a:effectRef idx="3">
            <a:schemeClr val="dk1"/>
          </a:effectRef>
          <a:fontRef idx="minor">
            <a:schemeClr val="lt1"/>
          </a:fontRef>
        </p:style>
        <p:txBody>
          <a:bodyPr wrap="none" rtlCol="0">
            <a:spAutoFit/>
          </a:bodyPr>
          <a:lstStyle/>
          <a:p>
            <a:r>
              <a:rPr lang="en-US" sz="4400" dirty="0"/>
              <a:t>North</a:t>
            </a:r>
          </a:p>
        </p:txBody>
      </p:sp>
      <p:sp>
        <p:nvSpPr>
          <p:cNvPr id="5" name="TextBox 4">
            <a:extLst>
              <a:ext uri="{FF2B5EF4-FFF2-40B4-BE49-F238E27FC236}">
                <a16:creationId xmlns:a16="http://schemas.microsoft.com/office/drawing/2014/main" id="{431CD42F-762A-4C86-8742-3DBEDA2A55CB}"/>
              </a:ext>
            </a:extLst>
          </p:cNvPr>
          <p:cNvSpPr txBox="1"/>
          <p:nvPr/>
        </p:nvSpPr>
        <p:spPr>
          <a:xfrm>
            <a:off x="5279094" y="5106847"/>
            <a:ext cx="1125949" cy="769441"/>
          </a:xfrm>
          <a:prstGeom prst="rect">
            <a:avLst/>
          </a:prstGeom>
        </p:spPr>
        <p:style>
          <a:lnRef idx="0">
            <a:schemeClr val="dk1"/>
          </a:lnRef>
          <a:fillRef idx="3">
            <a:schemeClr val="dk1"/>
          </a:fillRef>
          <a:effectRef idx="3">
            <a:schemeClr val="dk1"/>
          </a:effectRef>
          <a:fontRef idx="minor">
            <a:schemeClr val="lt1"/>
          </a:fontRef>
        </p:style>
        <p:txBody>
          <a:bodyPr wrap="none" rtlCol="0">
            <a:spAutoFit/>
          </a:bodyPr>
          <a:lstStyle/>
          <a:p>
            <a:r>
              <a:rPr lang="en-US" sz="4400" dirty="0"/>
              <a:t>East</a:t>
            </a:r>
          </a:p>
        </p:txBody>
      </p:sp>
      <p:sp>
        <p:nvSpPr>
          <p:cNvPr id="6" name="TextBox 5">
            <a:extLst>
              <a:ext uri="{FF2B5EF4-FFF2-40B4-BE49-F238E27FC236}">
                <a16:creationId xmlns:a16="http://schemas.microsoft.com/office/drawing/2014/main" id="{2A0729D8-F2FD-47F9-89F0-119D7AE133EA}"/>
              </a:ext>
            </a:extLst>
          </p:cNvPr>
          <p:cNvSpPr txBox="1"/>
          <p:nvPr/>
        </p:nvSpPr>
        <p:spPr>
          <a:xfrm>
            <a:off x="2338028" y="3376992"/>
            <a:ext cx="1524776" cy="769441"/>
          </a:xfrm>
          <a:prstGeom prst="rect">
            <a:avLst/>
          </a:prstGeom>
        </p:spPr>
        <p:style>
          <a:lnRef idx="0">
            <a:schemeClr val="dk1"/>
          </a:lnRef>
          <a:fillRef idx="3">
            <a:schemeClr val="dk1"/>
          </a:fillRef>
          <a:effectRef idx="3">
            <a:schemeClr val="dk1"/>
          </a:effectRef>
          <a:fontRef idx="minor">
            <a:schemeClr val="lt1"/>
          </a:fontRef>
        </p:style>
        <p:txBody>
          <a:bodyPr wrap="none" rtlCol="0">
            <a:spAutoFit/>
          </a:bodyPr>
          <a:lstStyle/>
          <a:p>
            <a:r>
              <a:rPr lang="en-US" sz="4400" dirty="0"/>
              <a:t>South</a:t>
            </a:r>
          </a:p>
        </p:txBody>
      </p:sp>
      <p:sp>
        <p:nvSpPr>
          <p:cNvPr id="8" name="TextBox 7">
            <a:extLst>
              <a:ext uri="{FF2B5EF4-FFF2-40B4-BE49-F238E27FC236}">
                <a16:creationId xmlns:a16="http://schemas.microsoft.com/office/drawing/2014/main" id="{11D8FAF8-6764-48A8-B0F3-29F8E8DBEA8C}"/>
              </a:ext>
            </a:extLst>
          </p:cNvPr>
          <p:cNvSpPr txBox="1"/>
          <p:nvPr/>
        </p:nvSpPr>
        <p:spPr>
          <a:xfrm>
            <a:off x="5279094" y="4400"/>
            <a:ext cx="1350306" cy="769441"/>
          </a:xfrm>
          <a:prstGeom prst="rect">
            <a:avLst/>
          </a:prstGeom>
        </p:spPr>
        <p:style>
          <a:lnRef idx="0">
            <a:schemeClr val="dk1"/>
          </a:lnRef>
          <a:fillRef idx="3">
            <a:schemeClr val="dk1"/>
          </a:fillRef>
          <a:effectRef idx="3">
            <a:schemeClr val="dk1"/>
          </a:effectRef>
          <a:fontRef idx="minor">
            <a:schemeClr val="lt1"/>
          </a:fontRef>
        </p:style>
        <p:txBody>
          <a:bodyPr wrap="none" rtlCol="0">
            <a:spAutoFit/>
          </a:bodyPr>
          <a:lstStyle/>
          <a:p>
            <a:r>
              <a:rPr lang="en-US" sz="4400" dirty="0"/>
              <a:t>West</a:t>
            </a:r>
          </a:p>
        </p:txBody>
      </p:sp>
      <p:sp>
        <p:nvSpPr>
          <p:cNvPr id="9" name="TextBox 8">
            <a:extLst>
              <a:ext uri="{FF2B5EF4-FFF2-40B4-BE49-F238E27FC236}">
                <a16:creationId xmlns:a16="http://schemas.microsoft.com/office/drawing/2014/main" id="{CBE142E3-AE90-45D8-8E14-AAFC1E20B20D}"/>
              </a:ext>
            </a:extLst>
          </p:cNvPr>
          <p:cNvSpPr txBox="1"/>
          <p:nvPr/>
        </p:nvSpPr>
        <p:spPr>
          <a:xfrm>
            <a:off x="10480275" y="5497505"/>
            <a:ext cx="1687193" cy="769441"/>
          </a:xfrm>
          <a:prstGeom prst="rect">
            <a:avLst/>
          </a:prstGeom>
        </p:spPr>
        <p:style>
          <a:lnRef idx="0">
            <a:schemeClr val="dk1"/>
          </a:lnRef>
          <a:fillRef idx="3">
            <a:schemeClr val="dk1"/>
          </a:fillRef>
          <a:effectRef idx="3">
            <a:schemeClr val="dk1"/>
          </a:effectRef>
          <a:fontRef idx="minor">
            <a:schemeClr val="lt1"/>
          </a:fontRef>
        </p:style>
        <p:txBody>
          <a:bodyPr wrap="none" rtlCol="0">
            <a:spAutoFit/>
          </a:bodyPr>
          <a:lstStyle/>
          <a:p>
            <a:r>
              <a:rPr lang="en-US" sz="4400" dirty="0"/>
              <a:t>Kidron</a:t>
            </a:r>
          </a:p>
        </p:txBody>
      </p:sp>
      <p:sp>
        <p:nvSpPr>
          <p:cNvPr id="10" name="TextBox 9">
            <a:extLst>
              <a:ext uri="{FF2B5EF4-FFF2-40B4-BE49-F238E27FC236}">
                <a16:creationId xmlns:a16="http://schemas.microsoft.com/office/drawing/2014/main" id="{2404E24C-747C-4BA5-BB61-6ED2CAB3B862}"/>
              </a:ext>
            </a:extLst>
          </p:cNvPr>
          <p:cNvSpPr txBox="1"/>
          <p:nvPr/>
        </p:nvSpPr>
        <p:spPr>
          <a:xfrm>
            <a:off x="83724" y="4400"/>
            <a:ext cx="2116285" cy="769441"/>
          </a:xfrm>
          <a:prstGeom prst="rect">
            <a:avLst/>
          </a:prstGeom>
        </p:spPr>
        <p:style>
          <a:lnRef idx="0">
            <a:schemeClr val="dk1"/>
          </a:lnRef>
          <a:fillRef idx="3">
            <a:schemeClr val="dk1"/>
          </a:fillRef>
          <a:effectRef idx="3">
            <a:schemeClr val="dk1"/>
          </a:effectRef>
          <a:fontRef idx="minor">
            <a:schemeClr val="lt1"/>
          </a:fontRef>
        </p:style>
        <p:txBody>
          <a:bodyPr wrap="none" rtlCol="0">
            <a:spAutoFit/>
          </a:bodyPr>
          <a:lstStyle/>
          <a:p>
            <a:r>
              <a:rPr lang="en-US" sz="4400" dirty="0"/>
              <a:t>Mt. Zion</a:t>
            </a:r>
          </a:p>
        </p:txBody>
      </p:sp>
      <p:sp>
        <p:nvSpPr>
          <p:cNvPr id="11" name="TextBox 10">
            <a:extLst>
              <a:ext uri="{FF2B5EF4-FFF2-40B4-BE49-F238E27FC236}">
                <a16:creationId xmlns:a16="http://schemas.microsoft.com/office/drawing/2014/main" id="{AB0C909C-2AC7-4E95-AE90-3CB64E50F734}"/>
              </a:ext>
            </a:extLst>
          </p:cNvPr>
          <p:cNvSpPr txBox="1"/>
          <p:nvPr/>
        </p:nvSpPr>
        <p:spPr>
          <a:xfrm>
            <a:off x="3352800" y="6088559"/>
            <a:ext cx="1533881" cy="769441"/>
          </a:xfrm>
          <a:prstGeom prst="rect">
            <a:avLst/>
          </a:prstGeom>
        </p:spPr>
        <p:style>
          <a:lnRef idx="0">
            <a:schemeClr val="dk1"/>
          </a:lnRef>
          <a:fillRef idx="3">
            <a:schemeClr val="dk1"/>
          </a:fillRef>
          <a:effectRef idx="3">
            <a:schemeClr val="dk1"/>
          </a:effectRef>
          <a:fontRef idx="minor">
            <a:schemeClr val="lt1"/>
          </a:fontRef>
        </p:style>
        <p:txBody>
          <a:bodyPr wrap="none" rtlCol="0">
            <a:spAutoFit/>
          </a:bodyPr>
          <a:lstStyle/>
          <a:p>
            <a:r>
              <a:rPr lang="en-US" sz="4400" dirty="0"/>
              <a:t>Olivet</a:t>
            </a:r>
          </a:p>
        </p:txBody>
      </p:sp>
      <p:sp>
        <p:nvSpPr>
          <p:cNvPr id="12" name="TextBox 11">
            <a:extLst>
              <a:ext uri="{FF2B5EF4-FFF2-40B4-BE49-F238E27FC236}">
                <a16:creationId xmlns:a16="http://schemas.microsoft.com/office/drawing/2014/main" id="{777863D8-F6F1-4E83-969D-FDB042DE1A0D}"/>
              </a:ext>
            </a:extLst>
          </p:cNvPr>
          <p:cNvSpPr txBox="1"/>
          <p:nvPr/>
        </p:nvSpPr>
        <p:spPr>
          <a:xfrm>
            <a:off x="4191000" y="2430959"/>
            <a:ext cx="3534044" cy="769441"/>
          </a:xfrm>
          <a:prstGeom prst="rect">
            <a:avLst/>
          </a:prstGeom>
        </p:spPr>
        <p:style>
          <a:lnRef idx="0">
            <a:schemeClr val="dk1"/>
          </a:lnRef>
          <a:fillRef idx="3">
            <a:schemeClr val="dk1"/>
          </a:fillRef>
          <a:effectRef idx="3">
            <a:schemeClr val="dk1"/>
          </a:effectRef>
          <a:fontRef idx="minor">
            <a:schemeClr val="lt1"/>
          </a:fontRef>
        </p:style>
        <p:txBody>
          <a:bodyPr wrap="none" rtlCol="0">
            <a:spAutoFit/>
          </a:bodyPr>
          <a:lstStyle/>
          <a:p>
            <a:r>
              <a:rPr lang="en-US" sz="4400" dirty="0"/>
              <a:t>Temple Mount</a:t>
            </a:r>
          </a:p>
        </p:txBody>
      </p:sp>
      <p:cxnSp>
        <p:nvCxnSpPr>
          <p:cNvPr id="13" name="Straight Connector 12">
            <a:extLst>
              <a:ext uri="{FF2B5EF4-FFF2-40B4-BE49-F238E27FC236}">
                <a16:creationId xmlns:a16="http://schemas.microsoft.com/office/drawing/2014/main" id="{DA54DB2B-0BCA-44D0-AE0D-AF4178B4A394}"/>
              </a:ext>
            </a:extLst>
          </p:cNvPr>
          <p:cNvCxnSpPr>
            <a:cxnSpLocks/>
          </p:cNvCxnSpPr>
          <p:nvPr/>
        </p:nvCxnSpPr>
        <p:spPr>
          <a:xfrm flipV="1">
            <a:off x="4953000" y="4894578"/>
            <a:ext cx="2057400" cy="134622"/>
          </a:xfrm>
          <a:prstGeom prst="line">
            <a:avLst/>
          </a:prstGeom>
          <a:ln w="762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8E7C79FF-ABE3-4402-A19D-DE104361086D}"/>
              </a:ext>
            </a:extLst>
          </p:cNvPr>
          <p:cNvCxnSpPr>
            <a:cxnSpLocks/>
          </p:cNvCxnSpPr>
          <p:nvPr/>
        </p:nvCxnSpPr>
        <p:spPr>
          <a:xfrm flipH="1" flipV="1">
            <a:off x="6858000" y="3503688"/>
            <a:ext cx="152400" cy="1390890"/>
          </a:xfrm>
          <a:prstGeom prst="line">
            <a:avLst/>
          </a:prstGeom>
          <a:ln w="762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B5A79F17-FCF7-414B-9B77-79679908BEB2}"/>
              </a:ext>
            </a:extLst>
          </p:cNvPr>
          <p:cNvCxnSpPr>
            <a:cxnSpLocks/>
          </p:cNvCxnSpPr>
          <p:nvPr/>
        </p:nvCxnSpPr>
        <p:spPr>
          <a:xfrm flipV="1">
            <a:off x="4809506" y="3493408"/>
            <a:ext cx="2048494" cy="211693"/>
          </a:xfrm>
          <a:prstGeom prst="line">
            <a:avLst/>
          </a:prstGeom>
          <a:ln w="762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DCFA474E-9F5E-4168-BCE6-30FFDB59645F}"/>
              </a:ext>
            </a:extLst>
          </p:cNvPr>
          <p:cNvCxnSpPr>
            <a:cxnSpLocks/>
          </p:cNvCxnSpPr>
          <p:nvPr/>
        </p:nvCxnSpPr>
        <p:spPr>
          <a:xfrm>
            <a:off x="4809506" y="3761712"/>
            <a:ext cx="143494" cy="1267488"/>
          </a:xfrm>
          <a:prstGeom prst="line">
            <a:avLst/>
          </a:prstGeom>
          <a:ln w="76200">
            <a:solidFill>
              <a:srgbClr val="C00000"/>
            </a:solidFill>
          </a:ln>
        </p:spPr>
        <p:style>
          <a:lnRef idx="1">
            <a:schemeClr val="accent1"/>
          </a:lnRef>
          <a:fillRef idx="0">
            <a:schemeClr val="accent1"/>
          </a:fillRef>
          <a:effectRef idx="0">
            <a:schemeClr val="accent1"/>
          </a:effectRef>
          <a:fontRef idx="minor">
            <a:schemeClr val="tx1"/>
          </a:fontRef>
        </p:style>
      </p:cxnSp>
      <p:sp>
        <p:nvSpPr>
          <p:cNvPr id="3" name="Freeform: Shape 2">
            <a:extLst>
              <a:ext uri="{FF2B5EF4-FFF2-40B4-BE49-F238E27FC236}">
                <a16:creationId xmlns:a16="http://schemas.microsoft.com/office/drawing/2014/main" id="{3035F261-EBBF-427B-A4CC-E891D899575F}"/>
              </a:ext>
            </a:extLst>
          </p:cNvPr>
          <p:cNvSpPr/>
          <p:nvPr/>
        </p:nvSpPr>
        <p:spPr>
          <a:xfrm>
            <a:off x="1491343" y="3875254"/>
            <a:ext cx="8991600" cy="2068346"/>
          </a:xfrm>
          <a:custGeom>
            <a:avLst/>
            <a:gdLst>
              <a:gd name="connsiteX0" fmla="*/ 8991600 w 8991600"/>
              <a:gd name="connsiteY0" fmla="*/ 2068346 h 2068346"/>
              <a:gd name="connsiteX1" fmla="*/ 8534400 w 8991600"/>
              <a:gd name="connsiteY1" fmla="*/ 2035689 h 2068346"/>
              <a:gd name="connsiteX2" fmla="*/ 8120743 w 8991600"/>
              <a:gd name="connsiteY2" fmla="*/ 2013917 h 2068346"/>
              <a:gd name="connsiteX3" fmla="*/ 8055428 w 8991600"/>
              <a:gd name="connsiteY3" fmla="*/ 1959489 h 2068346"/>
              <a:gd name="connsiteX4" fmla="*/ 8033657 w 8991600"/>
              <a:gd name="connsiteY4" fmla="*/ 1926832 h 2068346"/>
              <a:gd name="connsiteX5" fmla="*/ 8001000 w 8991600"/>
              <a:gd name="connsiteY5" fmla="*/ 1915946 h 2068346"/>
              <a:gd name="connsiteX6" fmla="*/ 7957457 w 8991600"/>
              <a:gd name="connsiteY6" fmla="*/ 1861517 h 2068346"/>
              <a:gd name="connsiteX7" fmla="*/ 7935686 w 8991600"/>
              <a:gd name="connsiteY7" fmla="*/ 1828860 h 2068346"/>
              <a:gd name="connsiteX8" fmla="*/ 7903028 w 8991600"/>
              <a:gd name="connsiteY8" fmla="*/ 1817975 h 2068346"/>
              <a:gd name="connsiteX9" fmla="*/ 7848600 w 8991600"/>
              <a:gd name="connsiteY9" fmla="*/ 1774432 h 2068346"/>
              <a:gd name="connsiteX10" fmla="*/ 7805057 w 8991600"/>
              <a:gd name="connsiteY10" fmla="*/ 1763546 h 2068346"/>
              <a:gd name="connsiteX11" fmla="*/ 7772400 w 8991600"/>
              <a:gd name="connsiteY11" fmla="*/ 1752660 h 2068346"/>
              <a:gd name="connsiteX12" fmla="*/ 7489371 w 8991600"/>
              <a:gd name="connsiteY12" fmla="*/ 1763546 h 2068346"/>
              <a:gd name="connsiteX13" fmla="*/ 7413171 w 8991600"/>
              <a:gd name="connsiteY13" fmla="*/ 1785317 h 2068346"/>
              <a:gd name="connsiteX14" fmla="*/ 7260771 w 8991600"/>
              <a:gd name="connsiteY14" fmla="*/ 1807089 h 2068346"/>
              <a:gd name="connsiteX15" fmla="*/ 7206343 w 8991600"/>
              <a:gd name="connsiteY15" fmla="*/ 1817975 h 2068346"/>
              <a:gd name="connsiteX16" fmla="*/ 7108371 w 8991600"/>
              <a:gd name="connsiteY16" fmla="*/ 1839746 h 2068346"/>
              <a:gd name="connsiteX17" fmla="*/ 7043057 w 8991600"/>
              <a:gd name="connsiteY17" fmla="*/ 1850632 h 2068346"/>
              <a:gd name="connsiteX18" fmla="*/ 6999514 w 8991600"/>
              <a:gd name="connsiteY18" fmla="*/ 1861517 h 2068346"/>
              <a:gd name="connsiteX19" fmla="*/ 6945086 w 8991600"/>
              <a:gd name="connsiteY19" fmla="*/ 1872403 h 2068346"/>
              <a:gd name="connsiteX20" fmla="*/ 6901543 w 8991600"/>
              <a:gd name="connsiteY20" fmla="*/ 1883289 h 2068346"/>
              <a:gd name="connsiteX21" fmla="*/ 6803571 w 8991600"/>
              <a:gd name="connsiteY21" fmla="*/ 1905060 h 2068346"/>
              <a:gd name="connsiteX22" fmla="*/ 6738257 w 8991600"/>
              <a:gd name="connsiteY22" fmla="*/ 1926832 h 2068346"/>
              <a:gd name="connsiteX23" fmla="*/ 6705600 w 8991600"/>
              <a:gd name="connsiteY23" fmla="*/ 1937717 h 2068346"/>
              <a:gd name="connsiteX24" fmla="*/ 6662057 w 8991600"/>
              <a:gd name="connsiteY24" fmla="*/ 1948603 h 2068346"/>
              <a:gd name="connsiteX25" fmla="*/ 6618514 w 8991600"/>
              <a:gd name="connsiteY25" fmla="*/ 1970375 h 2068346"/>
              <a:gd name="connsiteX26" fmla="*/ 6509657 w 8991600"/>
              <a:gd name="connsiteY26" fmla="*/ 1992146 h 2068346"/>
              <a:gd name="connsiteX27" fmla="*/ 6400800 w 8991600"/>
              <a:gd name="connsiteY27" fmla="*/ 2013917 h 2068346"/>
              <a:gd name="connsiteX28" fmla="*/ 6357257 w 8991600"/>
              <a:gd name="connsiteY28" fmla="*/ 2024803 h 2068346"/>
              <a:gd name="connsiteX29" fmla="*/ 6324600 w 8991600"/>
              <a:gd name="connsiteY29" fmla="*/ 2035689 h 2068346"/>
              <a:gd name="connsiteX30" fmla="*/ 6270171 w 8991600"/>
              <a:gd name="connsiteY30" fmla="*/ 2046575 h 2068346"/>
              <a:gd name="connsiteX31" fmla="*/ 6139543 w 8991600"/>
              <a:gd name="connsiteY31" fmla="*/ 2035689 h 2068346"/>
              <a:gd name="connsiteX32" fmla="*/ 6096000 w 8991600"/>
              <a:gd name="connsiteY32" fmla="*/ 2024803 h 2068346"/>
              <a:gd name="connsiteX33" fmla="*/ 6041571 w 8991600"/>
              <a:gd name="connsiteY33" fmla="*/ 1992146 h 2068346"/>
              <a:gd name="connsiteX34" fmla="*/ 6019800 w 8991600"/>
              <a:gd name="connsiteY34" fmla="*/ 1959489 h 2068346"/>
              <a:gd name="connsiteX35" fmla="*/ 6008914 w 8991600"/>
              <a:gd name="connsiteY35" fmla="*/ 1926832 h 2068346"/>
              <a:gd name="connsiteX36" fmla="*/ 5943600 w 8991600"/>
              <a:gd name="connsiteY36" fmla="*/ 1883289 h 2068346"/>
              <a:gd name="connsiteX37" fmla="*/ 5910943 w 8991600"/>
              <a:gd name="connsiteY37" fmla="*/ 1817975 h 2068346"/>
              <a:gd name="connsiteX38" fmla="*/ 5856514 w 8991600"/>
              <a:gd name="connsiteY38" fmla="*/ 1763546 h 2068346"/>
              <a:gd name="connsiteX39" fmla="*/ 5834743 w 8991600"/>
              <a:gd name="connsiteY39" fmla="*/ 1730889 h 2068346"/>
              <a:gd name="connsiteX40" fmla="*/ 5823857 w 8991600"/>
              <a:gd name="connsiteY40" fmla="*/ 1698232 h 2068346"/>
              <a:gd name="connsiteX41" fmla="*/ 5791200 w 8991600"/>
              <a:gd name="connsiteY41" fmla="*/ 1676460 h 2068346"/>
              <a:gd name="connsiteX42" fmla="*/ 5704114 w 8991600"/>
              <a:gd name="connsiteY42" fmla="*/ 1556717 h 2068346"/>
              <a:gd name="connsiteX43" fmla="*/ 5671457 w 8991600"/>
              <a:gd name="connsiteY43" fmla="*/ 1524060 h 2068346"/>
              <a:gd name="connsiteX44" fmla="*/ 5606143 w 8991600"/>
              <a:gd name="connsiteY44" fmla="*/ 1491403 h 2068346"/>
              <a:gd name="connsiteX45" fmla="*/ 5519057 w 8991600"/>
              <a:gd name="connsiteY45" fmla="*/ 1447860 h 2068346"/>
              <a:gd name="connsiteX46" fmla="*/ 5475514 w 8991600"/>
              <a:gd name="connsiteY46" fmla="*/ 1436975 h 2068346"/>
              <a:gd name="connsiteX47" fmla="*/ 5442857 w 8991600"/>
              <a:gd name="connsiteY47" fmla="*/ 1426089 h 2068346"/>
              <a:gd name="connsiteX48" fmla="*/ 5377543 w 8991600"/>
              <a:gd name="connsiteY48" fmla="*/ 1415203 h 2068346"/>
              <a:gd name="connsiteX49" fmla="*/ 4898571 w 8991600"/>
              <a:gd name="connsiteY49" fmla="*/ 1436975 h 2068346"/>
              <a:gd name="connsiteX50" fmla="*/ 4865914 w 8991600"/>
              <a:gd name="connsiteY50" fmla="*/ 1447860 h 2068346"/>
              <a:gd name="connsiteX51" fmla="*/ 4822371 w 8991600"/>
              <a:gd name="connsiteY51" fmla="*/ 1458746 h 2068346"/>
              <a:gd name="connsiteX52" fmla="*/ 4789714 w 8991600"/>
              <a:gd name="connsiteY52" fmla="*/ 1469632 h 2068346"/>
              <a:gd name="connsiteX53" fmla="*/ 4680857 w 8991600"/>
              <a:gd name="connsiteY53" fmla="*/ 1491403 h 2068346"/>
              <a:gd name="connsiteX54" fmla="*/ 4561114 w 8991600"/>
              <a:gd name="connsiteY54" fmla="*/ 1513175 h 2068346"/>
              <a:gd name="connsiteX55" fmla="*/ 4430486 w 8991600"/>
              <a:gd name="connsiteY55" fmla="*/ 1524060 h 2068346"/>
              <a:gd name="connsiteX56" fmla="*/ 4343400 w 8991600"/>
              <a:gd name="connsiteY56" fmla="*/ 1534946 h 2068346"/>
              <a:gd name="connsiteX57" fmla="*/ 4027714 w 8991600"/>
              <a:gd name="connsiteY57" fmla="*/ 1556717 h 2068346"/>
              <a:gd name="connsiteX58" fmla="*/ 3886200 w 8991600"/>
              <a:gd name="connsiteY58" fmla="*/ 1567603 h 2068346"/>
              <a:gd name="connsiteX59" fmla="*/ 3701143 w 8991600"/>
              <a:gd name="connsiteY59" fmla="*/ 1578489 h 2068346"/>
              <a:gd name="connsiteX60" fmla="*/ 3570514 w 8991600"/>
              <a:gd name="connsiteY60" fmla="*/ 1600260 h 2068346"/>
              <a:gd name="connsiteX61" fmla="*/ 3537857 w 8991600"/>
              <a:gd name="connsiteY61" fmla="*/ 1611146 h 2068346"/>
              <a:gd name="connsiteX62" fmla="*/ 3418114 w 8991600"/>
              <a:gd name="connsiteY62" fmla="*/ 1622032 h 2068346"/>
              <a:gd name="connsiteX63" fmla="*/ 3320143 w 8991600"/>
              <a:gd name="connsiteY63" fmla="*/ 1632917 h 2068346"/>
              <a:gd name="connsiteX64" fmla="*/ 3178628 w 8991600"/>
              <a:gd name="connsiteY64" fmla="*/ 1611146 h 2068346"/>
              <a:gd name="connsiteX65" fmla="*/ 3145971 w 8991600"/>
              <a:gd name="connsiteY65" fmla="*/ 1589375 h 2068346"/>
              <a:gd name="connsiteX66" fmla="*/ 3102428 w 8991600"/>
              <a:gd name="connsiteY66" fmla="*/ 1545832 h 2068346"/>
              <a:gd name="connsiteX67" fmla="*/ 3091543 w 8991600"/>
              <a:gd name="connsiteY67" fmla="*/ 1513175 h 2068346"/>
              <a:gd name="connsiteX68" fmla="*/ 3037114 w 8991600"/>
              <a:gd name="connsiteY68" fmla="*/ 1436975 h 2068346"/>
              <a:gd name="connsiteX69" fmla="*/ 2993571 w 8991600"/>
              <a:gd name="connsiteY69" fmla="*/ 1371660 h 2068346"/>
              <a:gd name="connsiteX70" fmla="*/ 2971800 w 8991600"/>
              <a:gd name="connsiteY70" fmla="*/ 1339003 h 2068346"/>
              <a:gd name="connsiteX71" fmla="*/ 2917371 w 8991600"/>
              <a:gd name="connsiteY71" fmla="*/ 1284575 h 2068346"/>
              <a:gd name="connsiteX72" fmla="*/ 2895600 w 8991600"/>
              <a:gd name="connsiteY72" fmla="*/ 1241032 h 2068346"/>
              <a:gd name="connsiteX73" fmla="*/ 2873828 w 8991600"/>
              <a:gd name="connsiteY73" fmla="*/ 1208375 h 2068346"/>
              <a:gd name="connsiteX74" fmla="*/ 2862943 w 8991600"/>
              <a:gd name="connsiteY74" fmla="*/ 1175717 h 2068346"/>
              <a:gd name="connsiteX75" fmla="*/ 2808514 w 8991600"/>
              <a:gd name="connsiteY75" fmla="*/ 1110403 h 2068346"/>
              <a:gd name="connsiteX76" fmla="*/ 2786743 w 8991600"/>
              <a:gd name="connsiteY76" fmla="*/ 1066860 h 2068346"/>
              <a:gd name="connsiteX77" fmla="*/ 2775857 w 8991600"/>
              <a:gd name="connsiteY77" fmla="*/ 1034203 h 2068346"/>
              <a:gd name="connsiteX78" fmla="*/ 2645228 w 8991600"/>
              <a:gd name="connsiteY78" fmla="*/ 925346 h 2068346"/>
              <a:gd name="connsiteX79" fmla="*/ 2612571 w 8991600"/>
              <a:gd name="connsiteY79" fmla="*/ 914460 h 2068346"/>
              <a:gd name="connsiteX80" fmla="*/ 2579914 w 8991600"/>
              <a:gd name="connsiteY80" fmla="*/ 892689 h 2068346"/>
              <a:gd name="connsiteX81" fmla="*/ 2547257 w 8991600"/>
              <a:gd name="connsiteY81" fmla="*/ 881803 h 2068346"/>
              <a:gd name="connsiteX82" fmla="*/ 2492828 w 8991600"/>
              <a:gd name="connsiteY82" fmla="*/ 860032 h 2068346"/>
              <a:gd name="connsiteX83" fmla="*/ 2449286 w 8991600"/>
              <a:gd name="connsiteY83" fmla="*/ 849146 h 2068346"/>
              <a:gd name="connsiteX84" fmla="*/ 2383971 w 8991600"/>
              <a:gd name="connsiteY84" fmla="*/ 827375 h 2068346"/>
              <a:gd name="connsiteX85" fmla="*/ 2351314 w 8991600"/>
              <a:gd name="connsiteY85" fmla="*/ 816489 h 2068346"/>
              <a:gd name="connsiteX86" fmla="*/ 2275114 w 8991600"/>
              <a:gd name="connsiteY86" fmla="*/ 772946 h 2068346"/>
              <a:gd name="connsiteX87" fmla="*/ 2231571 w 8991600"/>
              <a:gd name="connsiteY87" fmla="*/ 751175 h 2068346"/>
              <a:gd name="connsiteX88" fmla="*/ 2198914 w 8991600"/>
              <a:gd name="connsiteY88" fmla="*/ 729403 h 2068346"/>
              <a:gd name="connsiteX89" fmla="*/ 2122714 w 8991600"/>
              <a:gd name="connsiteY89" fmla="*/ 707632 h 2068346"/>
              <a:gd name="connsiteX90" fmla="*/ 2046514 w 8991600"/>
              <a:gd name="connsiteY90" fmla="*/ 685860 h 2068346"/>
              <a:gd name="connsiteX91" fmla="*/ 2013857 w 8991600"/>
              <a:gd name="connsiteY91" fmla="*/ 664089 h 2068346"/>
              <a:gd name="connsiteX92" fmla="*/ 1905000 w 8991600"/>
              <a:gd name="connsiteY92" fmla="*/ 642317 h 2068346"/>
              <a:gd name="connsiteX93" fmla="*/ 1839686 w 8991600"/>
              <a:gd name="connsiteY93" fmla="*/ 631432 h 2068346"/>
              <a:gd name="connsiteX94" fmla="*/ 1665514 w 8991600"/>
              <a:gd name="connsiteY94" fmla="*/ 609660 h 2068346"/>
              <a:gd name="connsiteX95" fmla="*/ 1632857 w 8991600"/>
              <a:gd name="connsiteY95" fmla="*/ 598775 h 2068346"/>
              <a:gd name="connsiteX96" fmla="*/ 1600200 w 8991600"/>
              <a:gd name="connsiteY96" fmla="*/ 577003 h 2068346"/>
              <a:gd name="connsiteX97" fmla="*/ 1567543 w 8991600"/>
              <a:gd name="connsiteY97" fmla="*/ 566117 h 2068346"/>
              <a:gd name="connsiteX98" fmla="*/ 1545771 w 8991600"/>
              <a:gd name="connsiteY98" fmla="*/ 533460 h 2068346"/>
              <a:gd name="connsiteX99" fmla="*/ 1447800 w 8991600"/>
              <a:gd name="connsiteY99" fmla="*/ 446375 h 2068346"/>
              <a:gd name="connsiteX100" fmla="*/ 1426028 w 8991600"/>
              <a:gd name="connsiteY100" fmla="*/ 424603 h 2068346"/>
              <a:gd name="connsiteX101" fmla="*/ 1393371 w 8991600"/>
              <a:gd name="connsiteY101" fmla="*/ 402832 h 2068346"/>
              <a:gd name="connsiteX102" fmla="*/ 1349828 w 8991600"/>
              <a:gd name="connsiteY102" fmla="*/ 370175 h 2068346"/>
              <a:gd name="connsiteX103" fmla="*/ 1317171 w 8991600"/>
              <a:gd name="connsiteY103" fmla="*/ 359289 h 2068346"/>
              <a:gd name="connsiteX104" fmla="*/ 1230086 w 8991600"/>
              <a:gd name="connsiteY104" fmla="*/ 315746 h 2068346"/>
              <a:gd name="connsiteX105" fmla="*/ 1121228 w 8991600"/>
              <a:gd name="connsiteY105" fmla="*/ 272203 h 2068346"/>
              <a:gd name="connsiteX106" fmla="*/ 1088571 w 8991600"/>
              <a:gd name="connsiteY106" fmla="*/ 261317 h 2068346"/>
              <a:gd name="connsiteX107" fmla="*/ 1055914 w 8991600"/>
              <a:gd name="connsiteY107" fmla="*/ 239546 h 2068346"/>
              <a:gd name="connsiteX108" fmla="*/ 1012371 w 8991600"/>
              <a:gd name="connsiteY108" fmla="*/ 217775 h 2068346"/>
              <a:gd name="connsiteX109" fmla="*/ 979714 w 8991600"/>
              <a:gd name="connsiteY109" fmla="*/ 196003 h 2068346"/>
              <a:gd name="connsiteX110" fmla="*/ 903514 w 8991600"/>
              <a:gd name="connsiteY110" fmla="*/ 163346 h 2068346"/>
              <a:gd name="connsiteX111" fmla="*/ 838200 w 8991600"/>
              <a:gd name="connsiteY111" fmla="*/ 119803 h 2068346"/>
              <a:gd name="connsiteX112" fmla="*/ 762000 w 8991600"/>
              <a:gd name="connsiteY112" fmla="*/ 98032 h 2068346"/>
              <a:gd name="connsiteX113" fmla="*/ 609600 w 8991600"/>
              <a:gd name="connsiteY113" fmla="*/ 76260 h 2068346"/>
              <a:gd name="connsiteX114" fmla="*/ 566057 w 8991600"/>
              <a:gd name="connsiteY114" fmla="*/ 65375 h 2068346"/>
              <a:gd name="connsiteX115" fmla="*/ 500743 w 8991600"/>
              <a:gd name="connsiteY115" fmla="*/ 54489 h 2068346"/>
              <a:gd name="connsiteX116" fmla="*/ 195943 w 8991600"/>
              <a:gd name="connsiteY116" fmla="*/ 21832 h 2068346"/>
              <a:gd name="connsiteX117" fmla="*/ 108857 w 8991600"/>
              <a:gd name="connsiteY117" fmla="*/ 10946 h 2068346"/>
              <a:gd name="connsiteX118" fmla="*/ 0 w 8991600"/>
              <a:gd name="connsiteY118" fmla="*/ 60 h 20683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Lst>
            <a:rect l="l" t="t" r="r" b="b"/>
            <a:pathLst>
              <a:path w="8991600" h="2068346">
                <a:moveTo>
                  <a:pt x="8991600" y="2068346"/>
                </a:moveTo>
                <a:cubicBezTo>
                  <a:pt x="8838495" y="2055587"/>
                  <a:pt x="8689223" y="2042421"/>
                  <a:pt x="8534400" y="2035689"/>
                </a:cubicBezTo>
                <a:cubicBezTo>
                  <a:pt x="8229530" y="2022433"/>
                  <a:pt x="8367379" y="2030360"/>
                  <a:pt x="8120743" y="2013917"/>
                </a:cubicBezTo>
                <a:cubicBezTo>
                  <a:pt x="8088633" y="1992511"/>
                  <a:pt x="8081620" y="1990919"/>
                  <a:pt x="8055428" y="1959489"/>
                </a:cubicBezTo>
                <a:cubicBezTo>
                  <a:pt x="8047052" y="1949439"/>
                  <a:pt x="8043873" y="1935005"/>
                  <a:pt x="8033657" y="1926832"/>
                </a:cubicBezTo>
                <a:cubicBezTo>
                  <a:pt x="8024697" y="1919664"/>
                  <a:pt x="8011886" y="1919575"/>
                  <a:pt x="8001000" y="1915946"/>
                </a:cubicBezTo>
                <a:cubicBezTo>
                  <a:pt x="7933979" y="1815417"/>
                  <a:pt x="8019509" y="1939085"/>
                  <a:pt x="7957457" y="1861517"/>
                </a:cubicBezTo>
                <a:cubicBezTo>
                  <a:pt x="7949284" y="1851301"/>
                  <a:pt x="7945902" y="1837033"/>
                  <a:pt x="7935686" y="1828860"/>
                </a:cubicBezTo>
                <a:cubicBezTo>
                  <a:pt x="7926726" y="1821692"/>
                  <a:pt x="7913914" y="1821603"/>
                  <a:pt x="7903028" y="1817975"/>
                </a:cubicBezTo>
                <a:cubicBezTo>
                  <a:pt x="7885470" y="1800416"/>
                  <a:pt x="7872633" y="1784732"/>
                  <a:pt x="7848600" y="1774432"/>
                </a:cubicBezTo>
                <a:cubicBezTo>
                  <a:pt x="7834849" y="1768539"/>
                  <a:pt x="7819442" y="1767656"/>
                  <a:pt x="7805057" y="1763546"/>
                </a:cubicBezTo>
                <a:cubicBezTo>
                  <a:pt x="7794024" y="1760394"/>
                  <a:pt x="7783286" y="1756289"/>
                  <a:pt x="7772400" y="1752660"/>
                </a:cubicBezTo>
                <a:cubicBezTo>
                  <a:pt x="7678057" y="1756289"/>
                  <a:pt x="7583575" y="1757266"/>
                  <a:pt x="7489371" y="1763546"/>
                </a:cubicBezTo>
                <a:cubicBezTo>
                  <a:pt x="7438731" y="1766922"/>
                  <a:pt x="7456927" y="1777595"/>
                  <a:pt x="7413171" y="1785317"/>
                </a:cubicBezTo>
                <a:cubicBezTo>
                  <a:pt x="7362636" y="1794235"/>
                  <a:pt x="7311090" y="1797025"/>
                  <a:pt x="7260771" y="1807089"/>
                </a:cubicBezTo>
                <a:cubicBezTo>
                  <a:pt x="7242628" y="1810718"/>
                  <a:pt x="7224404" y="1813961"/>
                  <a:pt x="7206343" y="1817975"/>
                </a:cubicBezTo>
                <a:cubicBezTo>
                  <a:pt x="7127733" y="1835444"/>
                  <a:pt x="7198639" y="1823333"/>
                  <a:pt x="7108371" y="1839746"/>
                </a:cubicBezTo>
                <a:cubicBezTo>
                  <a:pt x="7086655" y="1843694"/>
                  <a:pt x="7064700" y="1846303"/>
                  <a:pt x="7043057" y="1850632"/>
                </a:cubicBezTo>
                <a:cubicBezTo>
                  <a:pt x="7028387" y="1853566"/>
                  <a:pt x="7014119" y="1858272"/>
                  <a:pt x="6999514" y="1861517"/>
                </a:cubicBezTo>
                <a:cubicBezTo>
                  <a:pt x="6981453" y="1865531"/>
                  <a:pt x="6963147" y="1868389"/>
                  <a:pt x="6945086" y="1872403"/>
                </a:cubicBezTo>
                <a:cubicBezTo>
                  <a:pt x="6930481" y="1875649"/>
                  <a:pt x="6916148" y="1880043"/>
                  <a:pt x="6901543" y="1883289"/>
                </a:cubicBezTo>
                <a:cubicBezTo>
                  <a:pt x="6861607" y="1892164"/>
                  <a:pt x="6841483" y="1893686"/>
                  <a:pt x="6803571" y="1905060"/>
                </a:cubicBezTo>
                <a:cubicBezTo>
                  <a:pt x="6781590" y="1911654"/>
                  <a:pt x="6760028" y="1919575"/>
                  <a:pt x="6738257" y="1926832"/>
                </a:cubicBezTo>
                <a:cubicBezTo>
                  <a:pt x="6727371" y="1930461"/>
                  <a:pt x="6716732" y="1934934"/>
                  <a:pt x="6705600" y="1937717"/>
                </a:cubicBezTo>
                <a:cubicBezTo>
                  <a:pt x="6691086" y="1941346"/>
                  <a:pt x="6676065" y="1943350"/>
                  <a:pt x="6662057" y="1948603"/>
                </a:cubicBezTo>
                <a:cubicBezTo>
                  <a:pt x="6646863" y="1954301"/>
                  <a:pt x="6633708" y="1964677"/>
                  <a:pt x="6618514" y="1970375"/>
                </a:cubicBezTo>
                <a:cubicBezTo>
                  <a:pt x="6590839" y="1980753"/>
                  <a:pt x="6534729" y="1987445"/>
                  <a:pt x="6509657" y="1992146"/>
                </a:cubicBezTo>
                <a:cubicBezTo>
                  <a:pt x="6473287" y="1998965"/>
                  <a:pt x="6436699" y="2004942"/>
                  <a:pt x="6400800" y="2013917"/>
                </a:cubicBezTo>
                <a:cubicBezTo>
                  <a:pt x="6386286" y="2017546"/>
                  <a:pt x="6371642" y="2020693"/>
                  <a:pt x="6357257" y="2024803"/>
                </a:cubicBezTo>
                <a:cubicBezTo>
                  <a:pt x="6346224" y="2027955"/>
                  <a:pt x="6335732" y="2032906"/>
                  <a:pt x="6324600" y="2035689"/>
                </a:cubicBezTo>
                <a:cubicBezTo>
                  <a:pt x="6306650" y="2040177"/>
                  <a:pt x="6288314" y="2042946"/>
                  <a:pt x="6270171" y="2046575"/>
                </a:cubicBezTo>
                <a:cubicBezTo>
                  <a:pt x="6226628" y="2042946"/>
                  <a:pt x="6182899" y="2041109"/>
                  <a:pt x="6139543" y="2035689"/>
                </a:cubicBezTo>
                <a:cubicBezTo>
                  <a:pt x="6124697" y="2033833"/>
                  <a:pt x="6109382" y="2031494"/>
                  <a:pt x="6096000" y="2024803"/>
                </a:cubicBezTo>
                <a:cubicBezTo>
                  <a:pt x="5976454" y="1965031"/>
                  <a:pt x="6184207" y="2039693"/>
                  <a:pt x="6041571" y="1992146"/>
                </a:cubicBezTo>
                <a:cubicBezTo>
                  <a:pt x="6034314" y="1981260"/>
                  <a:pt x="6025651" y="1971191"/>
                  <a:pt x="6019800" y="1959489"/>
                </a:cubicBezTo>
                <a:cubicBezTo>
                  <a:pt x="6014668" y="1949226"/>
                  <a:pt x="6017028" y="1934946"/>
                  <a:pt x="6008914" y="1926832"/>
                </a:cubicBezTo>
                <a:cubicBezTo>
                  <a:pt x="5990412" y="1908330"/>
                  <a:pt x="5943600" y="1883289"/>
                  <a:pt x="5943600" y="1883289"/>
                </a:cubicBezTo>
                <a:cubicBezTo>
                  <a:pt x="5933323" y="1852458"/>
                  <a:pt x="5933668" y="1843946"/>
                  <a:pt x="5910943" y="1817975"/>
                </a:cubicBezTo>
                <a:cubicBezTo>
                  <a:pt x="5894047" y="1798665"/>
                  <a:pt x="5870746" y="1784895"/>
                  <a:pt x="5856514" y="1763546"/>
                </a:cubicBezTo>
                <a:cubicBezTo>
                  <a:pt x="5849257" y="1752660"/>
                  <a:pt x="5840594" y="1742591"/>
                  <a:pt x="5834743" y="1730889"/>
                </a:cubicBezTo>
                <a:cubicBezTo>
                  <a:pt x="5829611" y="1720626"/>
                  <a:pt x="5831025" y="1707192"/>
                  <a:pt x="5823857" y="1698232"/>
                </a:cubicBezTo>
                <a:cubicBezTo>
                  <a:pt x="5815684" y="1688016"/>
                  <a:pt x="5802086" y="1683717"/>
                  <a:pt x="5791200" y="1676460"/>
                </a:cubicBezTo>
                <a:cubicBezTo>
                  <a:pt x="5766888" y="1639994"/>
                  <a:pt x="5728496" y="1581099"/>
                  <a:pt x="5704114" y="1556717"/>
                </a:cubicBezTo>
                <a:cubicBezTo>
                  <a:pt x="5693228" y="1545831"/>
                  <a:pt x="5683284" y="1533915"/>
                  <a:pt x="5671457" y="1524060"/>
                </a:cubicBezTo>
                <a:cubicBezTo>
                  <a:pt x="5631381" y="1490663"/>
                  <a:pt x="5649345" y="1511040"/>
                  <a:pt x="5606143" y="1491403"/>
                </a:cubicBezTo>
                <a:cubicBezTo>
                  <a:pt x="5576597" y="1477973"/>
                  <a:pt x="5550543" y="1455731"/>
                  <a:pt x="5519057" y="1447860"/>
                </a:cubicBezTo>
                <a:cubicBezTo>
                  <a:pt x="5504543" y="1444232"/>
                  <a:pt x="5489899" y="1441085"/>
                  <a:pt x="5475514" y="1436975"/>
                </a:cubicBezTo>
                <a:cubicBezTo>
                  <a:pt x="5464481" y="1433823"/>
                  <a:pt x="5454058" y="1428578"/>
                  <a:pt x="5442857" y="1426089"/>
                </a:cubicBezTo>
                <a:cubicBezTo>
                  <a:pt x="5421311" y="1421301"/>
                  <a:pt x="5399314" y="1418832"/>
                  <a:pt x="5377543" y="1415203"/>
                </a:cubicBezTo>
                <a:cubicBezTo>
                  <a:pt x="5310799" y="1417587"/>
                  <a:pt x="5004736" y="1425800"/>
                  <a:pt x="4898571" y="1436975"/>
                </a:cubicBezTo>
                <a:cubicBezTo>
                  <a:pt x="4887160" y="1438176"/>
                  <a:pt x="4876947" y="1444708"/>
                  <a:pt x="4865914" y="1447860"/>
                </a:cubicBezTo>
                <a:cubicBezTo>
                  <a:pt x="4851529" y="1451970"/>
                  <a:pt x="4836756" y="1454636"/>
                  <a:pt x="4822371" y="1458746"/>
                </a:cubicBezTo>
                <a:cubicBezTo>
                  <a:pt x="4811338" y="1461898"/>
                  <a:pt x="4800747" y="1466480"/>
                  <a:pt x="4789714" y="1469632"/>
                </a:cubicBezTo>
                <a:cubicBezTo>
                  <a:pt x="4739181" y="1484070"/>
                  <a:pt x="4739651" y="1480713"/>
                  <a:pt x="4680857" y="1491403"/>
                </a:cubicBezTo>
                <a:cubicBezTo>
                  <a:pt x="4640268" y="1498783"/>
                  <a:pt x="4602350" y="1508593"/>
                  <a:pt x="4561114" y="1513175"/>
                </a:cubicBezTo>
                <a:cubicBezTo>
                  <a:pt x="4517688" y="1518000"/>
                  <a:pt x="4473963" y="1519712"/>
                  <a:pt x="4430486" y="1524060"/>
                </a:cubicBezTo>
                <a:cubicBezTo>
                  <a:pt x="4401377" y="1526971"/>
                  <a:pt x="4372509" y="1532035"/>
                  <a:pt x="4343400" y="1534946"/>
                </a:cubicBezTo>
                <a:cubicBezTo>
                  <a:pt x="4209233" y="1548363"/>
                  <a:pt x="4174308" y="1546944"/>
                  <a:pt x="4027714" y="1556717"/>
                </a:cubicBezTo>
                <a:cubicBezTo>
                  <a:pt x="3980508" y="1559864"/>
                  <a:pt x="3933406" y="1564456"/>
                  <a:pt x="3886200" y="1567603"/>
                </a:cubicBezTo>
                <a:lnTo>
                  <a:pt x="3701143" y="1578489"/>
                </a:lnTo>
                <a:cubicBezTo>
                  <a:pt x="3657600" y="1585746"/>
                  <a:pt x="3612392" y="1586300"/>
                  <a:pt x="3570514" y="1600260"/>
                </a:cubicBezTo>
                <a:cubicBezTo>
                  <a:pt x="3559628" y="1603889"/>
                  <a:pt x="3549216" y="1609523"/>
                  <a:pt x="3537857" y="1611146"/>
                </a:cubicBezTo>
                <a:cubicBezTo>
                  <a:pt x="3498181" y="1616814"/>
                  <a:pt x="3457994" y="1618044"/>
                  <a:pt x="3418114" y="1622032"/>
                </a:cubicBezTo>
                <a:cubicBezTo>
                  <a:pt x="3385419" y="1625301"/>
                  <a:pt x="3352800" y="1629289"/>
                  <a:pt x="3320143" y="1632917"/>
                </a:cubicBezTo>
                <a:cubicBezTo>
                  <a:pt x="3300469" y="1630731"/>
                  <a:pt x="3211627" y="1625288"/>
                  <a:pt x="3178628" y="1611146"/>
                </a:cubicBezTo>
                <a:cubicBezTo>
                  <a:pt x="3166603" y="1605992"/>
                  <a:pt x="3155904" y="1597889"/>
                  <a:pt x="3145971" y="1589375"/>
                </a:cubicBezTo>
                <a:cubicBezTo>
                  <a:pt x="3130386" y="1576017"/>
                  <a:pt x="3102428" y="1545832"/>
                  <a:pt x="3102428" y="1545832"/>
                </a:cubicBezTo>
                <a:cubicBezTo>
                  <a:pt x="3098800" y="1534946"/>
                  <a:pt x="3096674" y="1523438"/>
                  <a:pt x="3091543" y="1513175"/>
                </a:cubicBezTo>
                <a:cubicBezTo>
                  <a:pt x="3082694" y="1495478"/>
                  <a:pt x="3045745" y="1449305"/>
                  <a:pt x="3037114" y="1436975"/>
                </a:cubicBezTo>
                <a:cubicBezTo>
                  <a:pt x="3022109" y="1415539"/>
                  <a:pt x="3008085" y="1393432"/>
                  <a:pt x="2993571" y="1371660"/>
                </a:cubicBezTo>
                <a:cubicBezTo>
                  <a:pt x="2986314" y="1360774"/>
                  <a:pt x="2981051" y="1348254"/>
                  <a:pt x="2971800" y="1339003"/>
                </a:cubicBezTo>
                <a:lnTo>
                  <a:pt x="2917371" y="1284575"/>
                </a:lnTo>
                <a:cubicBezTo>
                  <a:pt x="2910114" y="1270061"/>
                  <a:pt x="2903651" y="1255121"/>
                  <a:pt x="2895600" y="1241032"/>
                </a:cubicBezTo>
                <a:cubicBezTo>
                  <a:pt x="2889109" y="1229673"/>
                  <a:pt x="2879679" y="1220077"/>
                  <a:pt x="2873828" y="1208375"/>
                </a:cubicBezTo>
                <a:cubicBezTo>
                  <a:pt x="2868696" y="1198112"/>
                  <a:pt x="2868075" y="1185980"/>
                  <a:pt x="2862943" y="1175717"/>
                </a:cubicBezTo>
                <a:cubicBezTo>
                  <a:pt x="2847789" y="1145409"/>
                  <a:pt x="2832586" y="1134475"/>
                  <a:pt x="2808514" y="1110403"/>
                </a:cubicBezTo>
                <a:cubicBezTo>
                  <a:pt x="2801257" y="1095889"/>
                  <a:pt x="2793135" y="1081775"/>
                  <a:pt x="2786743" y="1066860"/>
                </a:cubicBezTo>
                <a:cubicBezTo>
                  <a:pt x="2782223" y="1056313"/>
                  <a:pt x="2782902" y="1043260"/>
                  <a:pt x="2775857" y="1034203"/>
                </a:cubicBezTo>
                <a:cubicBezTo>
                  <a:pt x="2754634" y="1006917"/>
                  <a:pt x="2682966" y="937926"/>
                  <a:pt x="2645228" y="925346"/>
                </a:cubicBezTo>
                <a:cubicBezTo>
                  <a:pt x="2634342" y="921717"/>
                  <a:pt x="2622834" y="919592"/>
                  <a:pt x="2612571" y="914460"/>
                </a:cubicBezTo>
                <a:cubicBezTo>
                  <a:pt x="2600869" y="908609"/>
                  <a:pt x="2591616" y="898540"/>
                  <a:pt x="2579914" y="892689"/>
                </a:cubicBezTo>
                <a:cubicBezTo>
                  <a:pt x="2569651" y="887557"/>
                  <a:pt x="2558001" y="885832"/>
                  <a:pt x="2547257" y="881803"/>
                </a:cubicBezTo>
                <a:cubicBezTo>
                  <a:pt x="2528961" y="874942"/>
                  <a:pt x="2511366" y="866211"/>
                  <a:pt x="2492828" y="860032"/>
                </a:cubicBezTo>
                <a:cubicBezTo>
                  <a:pt x="2478635" y="855301"/>
                  <a:pt x="2463616" y="853445"/>
                  <a:pt x="2449286" y="849146"/>
                </a:cubicBezTo>
                <a:cubicBezTo>
                  <a:pt x="2427305" y="842552"/>
                  <a:pt x="2405743" y="834632"/>
                  <a:pt x="2383971" y="827375"/>
                </a:cubicBezTo>
                <a:cubicBezTo>
                  <a:pt x="2373085" y="823746"/>
                  <a:pt x="2361577" y="821621"/>
                  <a:pt x="2351314" y="816489"/>
                </a:cubicBezTo>
                <a:cubicBezTo>
                  <a:pt x="2219705" y="750683"/>
                  <a:pt x="2382839" y="834502"/>
                  <a:pt x="2275114" y="772946"/>
                </a:cubicBezTo>
                <a:cubicBezTo>
                  <a:pt x="2261025" y="764895"/>
                  <a:pt x="2245660" y="759226"/>
                  <a:pt x="2231571" y="751175"/>
                </a:cubicBezTo>
                <a:cubicBezTo>
                  <a:pt x="2220212" y="744684"/>
                  <a:pt x="2210616" y="735254"/>
                  <a:pt x="2198914" y="729403"/>
                </a:cubicBezTo>
                <a:cubicBezTo>
                  <a:pt x="2181510" y="720701"/>
                  <a:pt x="2138996" y="712284"/>
                  <a:pt x="2122714" y="707632"/>
                </a:cubicBezTo>
                <a:cubicBezTo>
                  <a:pt x="2013356" y="676387"/>
                  <a:pt x="2182689" y="719905"/>
                  <a:pt x="2046514" y="685860"/>
                </a:cubicBezTo>
                <a:cubicBezTo>
                  <a:pt x="2035628" y="678603"/>
                  <a:pt x="2025559" y="669940"/>
                  <a:pt x="2013857" y="664089"/>
                </a:cubicBezTo>
                <a:cubicBezTo>
                  <a:pt x="1983058" y="648690"/>
                  <a:pt x="1933976" y="646775"/>
                  <a:pt x="1905000" y="642317"/>
                </a:cubicBezTo>
                <a:cubicBezTo>
                  <a:pt x="1883185" y="638961"/>
                  <a:pt x="1861587" y="634170"/>
                  <a:pt x="1839686" y="631432"/>
                </a:cubicBezTo>
                <a:cubicBezTo>
                  <a:pt x="1770843" y="622827"/>
                  <a:pt x="1729287" y="623832"/>
                  <a:pt x="1665514" y="609660"/>
                </a:cubicBezTo>
                <a:cubicBezTo>
                  <a:pt x="1654313" y="607171"/>
                  <a:pt x="1643743" y="602403"/>
                  <a:pt x="1632857" y="598775"/>
                </a:cubicBezTo>
                <a:cubicBezTo>
                  <a:pt x="1621971" y="591518"/>
                  <a:pt x="1611902" y="582854"/>
                  <a:pt x="1600200" y="577003"/>
                </a:cubicBezTo>
                <a:cubicBezTo>
                  <a:pt x="1589937" y="571871"/>
                  <a:pt x="1576503" y="573285"/>
                  <a:pt x="1567543" y="566117"/>
                </a:cubicBezTo>
                <a:cubicBezTo>
                  <a:pt x="1557327" y="557944"/>
                  <a:pt x="1554463" y="543238"/>
                  <a:pt x="1545771" y="533460"/>
                </a:cubicBezTo>
                <a:cubicBezTo>
                  <a:pt x="1443615" y="418535"/>
                  <a:pt x="1517799" y="502374"/>
                  <a:pt x="1447800" y="446375"/>
                </a:cubicBezTo>
                <a:cubicBezTo>
                  <a:pt x="1439786" y="439964"/>
                  <a:pt x="1434042" y="431014"/>
                  <a:pt x="1426028" y="424603"/>
                </a:cubicBezTo>
                <a:cubicBezTo>
                  <a:pt x="1415812" y="416430"/>
                  <a:pt x="1404017" y="410436"/>
                  <a:pt x="1393371" y="402832"/>
                </a:cubicBezTo>
                <a:cubicBezTo>
                  <a:pt x="1378607" y="392287"/>
                  <a:pt x="1365580" y="379176"/>
                  <a:pt x="1349828" y="370175"/>
                </a:cubicBezTo>
                <a:cubicBezTo>
                  <a:pt x="1339865" y="364482"/>
                  <a:pt x="1327617" y="364037"/>
                  <a:pt x="1317171" y="359289"/>
                </a:cubicBezTo>
                <a:cubicBezTo>
                  <a:pt x="1287625" y="345859"/>
                  <a:pt x="1260875" y="326009"/>
                  <a:pt x="1230086" y="315746"/>
                </a:cubicBezTo>
                <a:cubicBezTo>
                  <a:pt x="1081435" y="266197"/>
                  <a:pt x="1233339" y="320252"/>
                  <a:pt x="1121228" y="272203"/>
                </a:cubicBezTo>
                <a:cubicBezTo>
                  <a:pt x="1110681" y="267683"/>
                  <a:pt x="1098834" y="266449"/>
                  <a:pt x="1088571" y="261317"/>
                </a:cubicBezTo>
                <a:cubicBezTo>
                  <a:pt x="1076869" y="255466"/>
                  <a:pt x="1067273" y="246037"/>
                  <a:pt x="1055914" y="239546"/>
                </a:cubicBezTo>
                <a:cubicBezTo>
                  <a:pt x="1041825" y="231495"/>
                  <a:pt x="1026460" y="225826"/>
                  <a:pt x="1012371" y="217775"/>
                </a:cubicBezTo>
                <a:cubicBezTo>
                  <a:pt x="1001012" y="211284"/>
                  <a:pt x="991416" y="201854"/>
                  <a:pt x="979714" y="196003"/>
                </a:cubicBezTo>
                <a:cubicBezTo>
                  <a:pt x="889617" y="150953"/>
                  <a:pt x="1016781" y="231306"/>
                  <a:pt x="903514" y="163346"/>
                </a:cubicBezTo>
                <a:cubicBezTo>
                  <a:pt x="881077" y="149884"/>
                  <a:pt x="863023" y="128078"/>
                  <a:pt x="838200" y="119803"/>
                </a:cubicBezTo>
                <a:cubicBezTo>
                  <a:pt x="807069" y="109426"/>
                  <a:pt x="796180" y="104868"/>
                  <a:pt x="762000" y="98032"/>
                </a:cubicBezTo>
                <a:cubicBezTo>
                  <a:pt x="659208" y="77474"/>
                  <a:pt x="730015" y="96329"/>
                  <a:pt x="609600" y="76260"/>
                </a:cubicBezTo>
                <a:cubicBezTo>
                  <a:pt x="594843" y="73800"/>
                  <a:pt x="580727" y="68309"/>
                  <a:pt x="566057" y="65375"/>
                </a:cubicBezTo>
                <a:cubicBezTo>
                  <a:pt x="544414" y="61046"/>
                  <a:pt x="522593" y="57610"/>
                  <a:pt x="500743" y="54489"/>
                </a:cubicBezTo>
                <a:cubicBezTo>
                  <a:pt x="362118" y="34685"/>
                  <a:pt x="390835" y="46194"/>
                  <a:pt x="195943" y="21832"/>
                </a:cubicBezTo>
                <a:lnTo>
                  <a:pt x="108857" y="10946"/>
                </a:lnTo>
                <a:cubicBezTo>
                  <a:pt x="15668" y="-1480"/>
                  <a:pt x="60951" y="60"/>
                  <a:pt x="0" y="60"/>
                </a:cubicBezTo>
              </a:path>
            </a:pathLst>
          </a:custGeom>
          <a:noFill/>
          <a:ln w="152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Shape 15">
            <a:extLst>
              <a:ext uri="{FF2B5EF4-FFF2-40B4-BE49-F238E27FC236}">
                <a16:creationId xmlns:a16="http://schemas.microsoft.com/office/drawing/2014/main" id="{1336CA64-5E02-4AE3-B6E7-AFA8822DC125}"/>
              </a:ext>
            </a:extLst>
          </p:cNvPr>
          <p:cNvSpPr/>
          <p:nvPr/>
        </p:nvSpPr>
        <p:spPr>
          <a:xfrm>
            <a:off x="1658983" y="169015"/>
            <a:ext cx="4023360" cy="536379"/>
          </a:xfrm>
          <a:custGeom>
            <a:avLst/>
            <a:gdLst>
              <a:gd name="connsiteX0" fmla="*/ 4023360 w 4023360"/>
              <a:gd name="connsiteY0" fmla="*/ 301248 h 536379"/>
              <a:gd name="connsiteX1" fmla="*/ 3905794 w 4023360"/>
              <a:gd name="connsiteY1" fmla="*/ 314311 h 536379"/>
              <a:gd name="connsiteX2" fmla="*/ 3827417 w 4023360"/>
              <a:gd name="connsiteY2" fmla="*/ 327374 h 536379"/>
              <a:gd name="connsiteX3" fmla="*/ 3500846 w 4023360"/>
              <a:gd name="connsiteY3" fmla="*/ 340436 h 536379"/>
              <a:gd name="connsiteX4" fmla="*/ 3291840 w 4023360"/>
              <a:gd name="connsiteY4" fmla="*/ 366562 h 536379"/>
              <a:gd name="connsiteX5" fmla="*/ 3213463 w 4023360"/>
              <a:gd name="connsiteY5" fmla="*/ 392688 h 536379"/>
              <a:gd name="connsiteX6" fmla="*/ 3004457 w 4023360"/>
              <a:gd name="connsiteY6" fmla="*/ 405751 h 536379"/>
              <a:gd name="connsiteX7" fmla="*/ 2664823 w 4023360"/>
              <a:gd name="connsiteY7" fmla="*/ 379625 h 536379"/>
              <a:gd name="connsiteX8" fmla="*/ 2573383 w 4023360"/>
              <a:gd name="connsiteY8" fmla="*/ 314311 h 536379"/>
              <a:gd name="connsiteX9" fmla="*/ 2416628 w 4023360"/>
              <a:gd name="connsiteY9" fmla="*/ 248996 h 536379"/>
              <a:gd name="connsiteX10" fmla="*/ 2325188 w 4023360"/>
              <a:gd name="connsiteY10" fmla="*/ 222871 h 536379"/>
              <a:gd name="connsiteX11" fmla="*/ 2142308 w 4023360"/>
              <a:gd name="connsiteY11" fmla="*/ 131431 h 536379"/>
              <a:gd name="connsiteX12" fmla="*/ 2063931 w 4023360"/>
              <a:gd name="connsiteY12" fmla="*/ 105305 h 536379"/>
              <a:gd name="connsiteX13" fmla="*/ 1907177 w 4023360"/>
              <a:gd name="connsiteY13" fmla="*/ 66116 h 536379"/>
              <a:gd name="connsiteX14" fmla="*/ 1828800 w 4023360"/>
              <a:gd name="connsiteY14" fmla="*/ 39991 h 536379"/>
              <a:gd name="connsiteX15" fmla="*/ 1528354 w 4023360"/>
              <a:gd name="connsiteY15" fmla="*/ 26928 h 536379"/>
              <a:gd name="connsiteX16" fmla="*/ 1149531 w 4023360"/>
              <a:gd name="connsiteY16" fmla="*/ 802 h 536379"/>
              <a:gd name="connsiteX17" fmla="*/ 731520 w 4023360"/>
              <a:gd name="connsiteY17" fmla="*/ 39991 h 536379"/>
              <a:gd name="connsiteX18" fmla="*/ 600891 w 4023360"/>
              <a:gd name="connsiteY18" fmla="*/ 79179 h 536379"/>
              <a:gd name="connsiteX19" fmla="*/ 444137 w 4023360"/>
              <a:gd name="connsiteY19" fmla="*/ 118368 h 536379"/>
              <a:gd name="connsiteX20" fmla="*/ 313508 w 4023360"/>
              <a:gd name="connsiteY20" fmla="*/ 196745 h 536379"/>
              <a:gd name="connsiteX21" fmla="*/ 222068 w 4023360"/>
              <a:gd name="connsiteY21" fmla="*/ 248996 h 536379"/>
              <a:gd name="connsiteX22" fmla="*/ 104503 w 4023360"/>
              <a:gd name="connsiteY22" fmla="*/ 327374 h 536379"/>
              <a:gd name="connsiteX23" fmla="*/ 39188 w 4023360"/>
              <a:gd name="connsiteY23" fmla="*/ 431876 h 536379"/>
              <a:gd name="connsiteX24" fmla="*/ 13063 w 4023360"/>
              <a:gd name="connsiteY24" fmla="*/ 523316 h 536379"/>
              <a:gd name="connsiteX25" fmla="*/ 0 w 4023360"/>
              <a:gd name="connsiteY25" fmla="*/ 536379 h 5363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4023360" h="536379">
                <a:moveTo>
                  <a:pt x="4023360" y="301248"/>
                </a:moveTo>
                <a:cubicBezTo>
                  <a:pt x="3984171" y="305602"/>
                  <a:pt x="3944878" y="309100"/>
                  <a:pt x="3905794" y="314311"/>
                </a:cubicBezTo>
                <a:cubicBezTo>
                  <a:pt x="3879540" y="317812"/>
                  <a:pt x="3853848" y="325669"/>
                  <a:pt x="3827417" y="327374"/>
                </a:cubicBezTo>
                <a:cubicBezTo>
                  <a:pt x="3718699" y="334388"/>
                  <a:pt x="3609703" y="336082"/>
                  <a:pt x="3500846" y="340436"/>
                </a:cubicBezTo>
                <a:cubicBezTo>
                  <a:pt x="3455424" y="344978"/>
                  <a:pt x="3345859" y="353057"/>
                  <a:pt x="3291840" y="366562"/>
                </a:cubicBezTo>
                <a:cubicBezTo>
                  <a:pt x="3265123" y="373241"/>
                  <a:pt x="3240749" y="388967"/>
                  <a:pt x="3213463" y="392688"/>
                </a:cubicBezTo>
                <a:cubicBezTo>
                  <a:pt x="3144299" y="402120"/>
                  <a:pt x="3074126" y="401397"/>
                  <a:pt x="3004457" y="405751"/>
                </a:cubicBezTo>
                <a:cubicBezTo>
                  <a:pt x="2891246" y="397042"/>
                  <a:pt x="2775897" y="403186"/>
                  <a:pt x="2664823" y="379625"/>
                </a:cubicBezTo>
                <a:cubicBezTo>
                  <a:pt x="2628181" y="371853"/>
                  <a:pt x="2606030" y="332675"/>
                  <a:pt x="2573383" y="314311"/>
                </a:cubicBezTo>
                <a:cubicBezTo>
                  <a:pt x="2533357" y="291796"/>
                  <a:pt x="2467564" y="264277"/>
                  <a:pt x="2416628" y="248996"/>
                </a:cubicBezTo>
                <a:cubicBezTo>
                  <a:pt x="2386265" y="239887"/>
                  <a:pt x="2354325" y="235358"/>
                  <a:pt x="2325188" y="222871"/>
                </a:cubicBezTo>
                <a:cubicBezTo>
                  <a:pt x="2262543" y="196023"/>
                  <a:pt x="2206966" y="152984"/>
                  <a:pt x="2142308" y="131431"/>
                </a:cubicBezTo>
                <a:cubicBezTo>
                  <a:pt x="2116182" y="122722"/>
                  <a:pt x="2090500" y="112551"/>
                  <a:pt x="2063931" y="105305"/>
                </a:cubicBezTo>
                <a:cubicBezTo>
                  <a:pt x="1816640" y="37861"/>
                  <a:pt x="2235403" y="167108"/>
                  <a:pt x="1907177" y="66116"/>
                </a:cubicBezTo>
                <a:cubicBezTo>
                  <a:pt x="1880856" y="58017"/>
                  <a:pt x="1856193" y="42825"/>
                  <a:pt x="1828800" y="39991"/>
                </a:cubicBezTo>
                <a:cubicBezTo>
                  <a:pt x="1729089" y="29676"/>
                  <a:pt x="1628503" y="31282"/>
                  <a:pt x="1528354" y="26928"/>
                </a:cubicBezTo>
                <a:cubicBezTo>
                  <a:pt x="1404532" y="13170"/>
                  <a:pt x="1272363" y="-3922"/>
                  <a:pt x="1149531" y="802"/>
                </a:cubicBezTo>
                <a:cubicBezTo>
                  <a:pt x="1009686" y="6181"/>
                  <a:pt x="870857" y="26928"/>
                  <a:pt x="731520" y="39991"/>
                </a:cubicBezTo>
                <a:cubicBezTo>
                  <a:pt x="687977" y="53054"/>
                  <a:pt x="644816" y="67466"/>
                  <a:pt x="600891" y="79179"/>
                </a:cubicBezTo>
                <a:cubicBezTo>
                  <a:pt x="501706" y="105628"/>
                  <a:pt x="560904" y="75907"/>
                  <a:pt x="444137" y="118368"/>
                </a:cubicBezTo>
                <a:cubicBezTo>
                  <a:pt x="389643" y="138184"/>
                  <a:pt x="366420" y="166510"/>
                  <a:pt x="313508" y="196745"/>
                </a:cubicBezTo>
                <a:cubicBezTo>
                  <a:pt x="283028" y="214162"/>
                  <a:pt x="252887" y="232186"/>
                  <a:pt x="222068" y="248996"/>
                </a:cubicBezTo>
                <a:cubicBezTo>
                  <a:pt x="161905" y="281812"/>
                  <a:pt x="160646" y="271231"/>
                  <a:pt x="104503" y="327374"/>
                </a:cubicBezTo>
                <a:cubicBezTo>
                  <a:pt x="70587" y="361290"/>
                  <a:pt x="59884" y="390485"/>
                  <a:pt x="39188" y="431876"/>
                </a:cubicBezTo>
                <a:cubicBezTo>
                  <a:pt x="35002" y="448623"/>
                  <a:pt x="22435" y="504572"/>
                  <a:pt x="13063" y="523316"/>
                </a:cubicBezTo>
                <a:cubicBezTo>
                  <a:pt x="10309" y="528824"/>
                  <a:pt x="4354" y="532025"/>
                  <a:pt x="0" y="536379"/>
                </a:cubicBezTo>
              </a:path>
            </a:pathLst>
          </a:custGeom>
          <a:noFill/>
          <a:ln w="152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Freeform: Shape 18">
            <a:extLst>
              <a:ext uri="{FF2B5EF4-FFF2-40B4-BE49-F238E27FC236}">
                <a16:creationId xmlns:a16="http://schemas.microsoft.com/office/drawing/2014/main" id="{EF356DFE-E123-4D35-87CC-DA753F400AE9}"/>
              </a:ext>
            </a:extLst>
          </p:cNvPr>
          <p:cNvSpPr/>
          <p:nvPr/>
        </p:nvSpPr>
        <p:spPr>
          <a:xfrm>
            <a:off x="1528354" y="757646"/>
            <a:ext cx="613955" cy="3095897"/>
          </a:xfrm>
          <a:custGeom>
            <a:avLst/>
            <a:gdLst>
              <a:gd name="connsiteX0" fmla="*/ 117566 w 613955"/>
              <a:gd name="connsiteY0" fmla="*/ 0 h 3095897"/>
              <a:gd name="connsiteX1" fmla="*/ 117566 w 613955"/>
              <a:gd name="connsiteY1" fmla="*/ 169817 h 3095897"/>
              <a:gd name="connsiteX2" fmla="*/ 143692 w 613955"/>
              <a:gd name="connsiteY2" fmla="*/ 235131 h 3095897"/>
              <a:gd name="connsiteX3" fmla="*/ 182880 w 613955"/>
              <a:gd name="connsiteY3" fmla="*/ 339634 h 3095897"/>
              <a:gd name="connsiteX4" fmla="*/ 195943 w 613955"/>
              <a:gd name="connsiteY4" fmla="*/ 418011 h 3095897"/>
              <a:gd name="connsiteX5" fmla="*/ 209006 w 613955"/>
              <a:gd name="connsiteY5" fmla="*/ 457200 h 3095897"/>
              <a:gd name="connsiteX6" fmla="*/ 222069 w 613955"/>
              <a:gd name="connsiteY6" fmla="*/ 966651 h 3095897"/>
              <a:gd name="connsiteX7" fmla="*/ 235132 w 613955"/>
              <a:gd name="connsiteY7" fmla="*/ 1031965 h 3095897"/>
              <a:gd name="connsiteX8" fmla="*/ 326572 w 613955"/>
              <a:gd name="connsiteY8" fmla="*/ 1214845 h 3095897"/>
              <a:gd name="connsiteX9" fmla="*/ 352697 w 613955"/>
              <a:gd name="connsiteY9" fmla="*/ 1345474 h 3095897"/>
              <a:gd name="connsiteX10" fmla="*/ 365760 w 613955"/>
              <a:gd name="connsiteY10" fmla="*/ 1436914 h 3095897"/>
              <a:gd name="connsiteX11" fmla="*/ 418012 w 613955"/>
              <a:gd name="connsiteY11" fmla="*/ 1515291 h 3095897"/>
              <a:gd name="connsiteX12" fmla="*/ 470263 w 613955"/>
              <a:gd name="connsiteY12" fmla="*/ 1606731 h 3095897"/>
              <a:gd name="connsiteX13" fmla="*/ 496389 w 613955"/>
              <a:gd name="connsiteY13" fmla="*/ 1672045 h 3095897"/>
              <a:gd name="connsiteX14" fmla="*/ 535577 w 613955"/>
              <a:gd name="connsiteY14" fmla="*/ 1724297 h 3095897"/>
              <a:gd name="connsiteX15" fmla="*/ 600892 w 613955"/>
              <a:gd name="connsiteY15" fmla="*/ 1867988 h 3095897"/>
              <a:gd name="connsiteX16" fmla="*/ 613955 w 613955"/>
              <a:gd name="connsiteY16" fmla="*/ 1933303 h 3095897"/>
              <a:gd name="connsiteX17" fmla="*/ 587829 w 613955"/>
              <a:gd name="connsiteY17" fmla="*/ 2625634 h 3095897"/>
              <a:gd name="connsiteX18" fmla="*/ 548640 w 613955"/>
              <a:gd name="connsiteY18" fmla="*/ 2677885 h 3095897"/>
              <a:gd name="connsiteX19" fmla="*/ 457200 w 613955"/>
              <a:gd name="connsiteY19" fmla="*/ 2782388 h 3095897"/>
              <a:gd name="connsiteX20" fmla="*/ 418012 w 613955"/>
              <a:gd name="connsiteY20" fmla="*/ 2834640 h 3095897"/>
              <a:gd name="connsiteX21" fmla="*/ 274320 w 613955"/>
              <a:gd name="connsiteY21" fmla="*/ 2965268 h 3095897"/>
              <a:gd name="connsiteX22" fmla="*/ 195943 w 613955"/>
              <a:gd name="connsiteY22" fmla="*/ 3017520 h 3095897"/>
              <a:gd name="connsiteX23" fmla="*/ 156755 w 613955"/>
              <a:gd name="connsiteY23" fmla="*/ 3030583 h 3095897"/>
              <a:gd name="connsiteX24" fmla="*/ 78377 w 613955"/>
              <a:gd name="connsiteY24" fmla="*/ 3069771 h 3095897"/>
              <a:gd name="connsiteX25" fmla="*/ 0 w 613955"/>
              <a:gd name="connsiteY25" fmla="*/ 3095897 h 30958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613955" h="3095897">
                <a:moveTo>
                  <a:pt x="117566" y="0"/>
                </a:moveTo>
                <a:cubicBezTo>
                  <a:pt x="103779" y="82721"/>
                  <a:pt x="95715" y="82413"/>
                  <a:pt x="117566" y="169817"/>
                </a:cubicBezTo>
                <a:cubicBezTo>
                  <a:pt x="123253" y="192565"/>
                  <a:pt x="136954" y="212671"/>
                  <a:pt x="143692" y="235131"/>
                </a:cubicBezTo>
                <a:cubicBezTo>
                  <a:pt x="174509" y="337853"/>
                  <a:pt x="134063" y="266405"/>
                  <a:pt x="182880" y="339634"/>
                </a:cubicBezTo>
                <a:cubicBezTo>
                  <a:pt x="187234" y="365760"/>
                  <a:pt x="190197" y="392156"/>
                  <a:pt x="195943" y="418011"/>
                </a:cubicBezTo>
                <a:cubicBezTo>
                  <a:pt x="198930" y="431453"/>
                  <a:pt x="208351" y="443446"/>
                  <a:pt x="209006" y="457200"/>
                </a:cubicBezTo>
                <a:cubicBezTo>
                  <a:pt x="217086" y="626881"/>
                  <a:pt x="214355" y="796953"/>
                  <a:pt x="222069" y="966651"/>
                </a:cubicBezTo>
                <a:cubicBezTo>
                  <a:pt x="223077" y="988831"/>
                  <a:pt x="226516" y="1011502"/>
                  <a:pt x="235132" y="1031965"/>
                </a:cubicBezTo>
                <a:cubicBezTo>
                  <a:pt x="261580" y="1094779"/>
                  <a:pt x="326572" y="1214845"/>
                  <a:pt x="326572" y="1214845"/>
                </a:cubicBezTo>
                <a:cubicBezTo>
                  <a:pt x="343889" y="1284113"/>
                  <a:pt x="339885" y="1262192"/>
                  <a:pt x="352697" y="1345474"/>
                </a:cubicBezTo>
                <a:cubicBezTo>
                  <a:pt x="357379" y="1375905"/>
                  <a:pt x="354707" y="1408177"/>
                  <a:pt x="365760" y="1436914"/>
                </a:cubicBezTo>
                <a:cubicBezTo>
                  <a:pt x="377032" y="1466220"/>
                  <a:pt x="401556" y="1488550"/>
                  <a:pt x="418012" y="1515291"/>
                </a:cubicBezTo>
                <a:cubicBezTo>
                  <a:pt x="436411" y="1545189"/>
                  <a:pt x="454563" y="1575332"/>
                  <a:pt x="470263" y="1606731"/>
                </a:cubicBezTo>
                <a:cubicBezTo>
                  <a:pt x="480749" y="1627704"/>
                  <a:pt x="485001" y="1651547"/>
                  <a:pt x="496389" y="1672045"/>
                </a:cubicBezTo>
                <a:cubicBezTo>
                  <a:pt x="506962" y="1691077"/>
                  <a:pt x="524607" y="1705491"/>
                  <a:pt x="535577" y="1724297"/>
                </a:cubicBezTo>
                <a:cubicBezTo>
                  <a:pt x="555279" y="1758072"/>
                  <a:pt x="589198" y="1821213"/>
                  <a:pt x="600892" y="1867988"/>
                </a:cubicBezTo>
                <a:cubicBezTo>
                  <a:pt x="606277" y="1889528"/>
                  <a:pt x="609601" y="1911531"/>
                  <a:pt x="613955" y="1933303"/>
                </a:cubicBezTo>
                <a:cubicBezTo>
                  <a:pt x="605246" y="2164080"/>
                  <a:pt x="608010" y="2395576"/>
                  <a:pt x="587829" y="2625634"/>
                </a:cubicBezTo>
                <a:cubicBezTo>
                  <a:pt x="585927" y="2647322"/>
                  <a:pt x="560717" y="2659770"/>
                  <a:pt x="548640" y="2677885"/>
                </a:cubicBezTo>
                <a:cubicBezTo>
                  <a:pt x="439137" y="2842141"/>
                  <a:pt x="580454" y="2659134"/>
                  <a:pt x="457200" y="2782388"/>
                </a:cubicBezTo>
                <a:cubicBezTo>
                  <a:pt x="441805" y="2797783"/>
                  <a:pt x="432576" y="2818457"/>
                  <a:pt x="418012" y="2834640"/>
                </a:cubicBezTo>
                <a:cubicBezTo>
                  <a:pt x="371955" y="2885814"/>
                  <a:pt x="329219" y="2925341"/>
                  <a:pt x="274320" y="2965268"/>
                </a:cubicBezTo>
                <a:cubicBezTo>
                  <a:pt x="248926" y="2983736"/>
                  <a:pt x="223391" y="3002271"/>
                  <a:pt x="195943" y="3017520"/>
                </a:cubicBezTo>
                <a:cubicBezTo>
                  <a:pt x="183907" y="3024207"/>
                  <a:pt x="169338" y="3024991"/>
                  <a:pt x="156755" y="3030583"/>
                </a:cubicBezTo>
                <a:cubicBezTo>
                  <a:pt x="130063" y="3042446"/>
                  <a:pt x="105497" y="3058923"/>
                  <a:pt x="78377" y="3069771"/>
                </a:cubicBezTo>
                <a:cubicBezTo>
                  <a:pt x="-75855" y="3131463"/>
                  <a:pt x="92369" y="3049713"/>
                  <a:pt x="0" y="3095897"/>
                </a:cubicBezTo>
              </a:path>
            </a:pathLst>
          </a:custGeom>
          <a:noFill/>
          <a:ln w="152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5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fade">
                                      <p:cBhvr>
                                        <p:cTn id="22" dur="500"/>
                                        <p:tgtEl>
                                          <p:spTgt spid="8"/>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xit" presetSubtype="0" fill="hold" grpId="1" nodeType="clickEffect">
                                  <p:stCondLst>
                                    <p:cond delay="0"/>
                                  </p:stCondLst>
                                  <p:childTnLst>
                                    <p:animEffect transition="out" filter="fade">
                                      <p:cBhvr>
                                        <p:cTn id="26" dur="500"/>
                                        <p:tgtEl>
                                          <p:spTgt spid="5"/>
                                        </p:tgtEl>
                                      </p:cBhvr>
                                    </p:animEffect>
                                    <p:set>
                                      <p:cBhvr>
                                        <p:cTn id="27" dur="1" fill="hold">
                                          <p:stCondLst>
                                            <p:cond delay="499"/>
                                          </p:stCondLst>
                                        </p:cTn>
                                        <p:tgtEl>
                                          <p:spTgt spid="5"/>
                                        </p:tgtEl>
                                        <p:attrNameLst>
                                          <p:attrName>style.visibility</p:attrName>
                                        </p:attrNameLst>
                                      </p:cBhvr>
                                      <p:to>
                                        <p:strVal val="hidden"/>
                                      </p:to>
                                    </p:set>
                                  </p:childTnLst>
                                </p:cTn>
                              </p:par>
                              <p:par>
                                <p:cTn id="28" presetID="10" presetClass="exit" presetSubtype="0" fill="hold" grpId="1" nodeType="withEffect">
                                  <p:stCondLst>
                                    <p:cond delay="0"/>
                                  </p:stCondLst>
                                  <p:childTnLst>
                                    <p:animEffect transition="out" filter="fade">
                                      <p:cBhvr>
                                        <p:cTn id="29" dur="500"/>
                                        <p:tgtEl>
                                          <p:spTgt spid="8"/>
                                        </p:tgtEl>
                                      </p:cBhvr>
                                    </p:animEffect>
                                    <p:set>
                                      <p:cBhvr>
                                        <p:cTn id="30" dur="1" fill="hold">
                                          <p:stCondLst>
                                            <p:cond delay="499"/>
                                          </p:stCondLst>
                                        </p:cTn>
                                        <p:tgtEl>
                                          <p:spTgt spid="8"/>
                                        </p:tgtEl>
                                        <p:attrNameLst>
                                          <p:attrName>style.visibility</p:attrName>
                                        </p:attrNameLst>
                                      </p:cBhvr>
                                      <p:to>
                                        <p:strVal val="hidden"/>
                                      </p:to>
                                    </p:se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grpId="0" nodeType="clickEffect">
                                  <p:stCondLst>
                                    <p:cond delay="0"/>
                                  </p:stCondLst>
                                  <p:childTnLst>
                                    <p:set>
                                      <p:cBhvr>
                                        <p:cTn id="34" dur="1" fill="hold">
                                          <p:stCondLst>
                                            <p:cond delay="0"/>
                                          </p:stCondLst>
                                        </p:cTn>
                                        <p:tgtEl>
                                          <p:spTgt spid="9"/>
                                        </p:tgtEl>
                                        <p:attrNameLst>
                                          <p:attrName>style.visibility</p:attrName>
                                        </p:attrNameLst>
                                      </p:cBhvr>
                                      <p:to>
                                        <p:strVal val="visible"/>
                                      </p:to>
                                    </p:set>
                                    <p:animEffect transition="in" filter="fade">
                                      <p:cBhvr>
                                        <p:cTn id="35" dur="500"/>
                                        <p:tgtEl>
                                          <p:spTgt spid="9"/>
                                        </p:tgtEl>
                                      </p:cBhvr>
                                    </p:animEffect>
                                  </p:childTnLst>
                                </p:cTn>
                              </p:par>
                            </p:childTnLst>
                          </p:cTn>
                        </p:par>
                      </p:childTnLst>
                    </p:cTn>
                  </p:par>
                  <p:par>
                    <p:cTn id="36" fill="hold">
                      <p:stCondLst>
                        <p:cond delay="indefinite"/>
                      </p:stCondLst>
                      <p:childTnLst>
                        <p:par>
                          <p:cTn id="37" fill="hold">
                            <p:stCondLst>
                              <p:cond delay="0"/>
                            </p:stCondLst>
                            <p:childTnLst>
                              <p:par>
                                <p:cTn id="38" presetID="22" presetClass="entr" presetSubtype="2" fill="hold" grpId="0" nodeType="clickEffect">
                                  <p:stCondLst>
                                    <p:cond delay="0"/>
                                  </p:stCondLst>
                                  <p:childTnLst>
                                    <p:set>
                                      <p:cBhvr>
                                        <p:cTn id="39" dur="1" fill="hold">
                                          <p:stCondLst>
                                            <p:cond delay="0"/>
                                          </p:stCondLst>
                                        </p:cTn>
                                        <p:tgtEl>
                                          <p:spTgt spid="3"/>
                                        </p:tgtEl>
                                        <p:attrNameLst>
                                          <p:attrName>style.visibility</p:attrName>
                                        </p:attrNameLst>
                                      </p:cBhvr>
                                      <p:to>
                                        <p:strVal val="visible"/>
                                      </p:to>
                                    </p:set>
                                    <p:animEffect transition="in" filter="wipe(right)">
                                      <p:cBhvr>
                                        <p:cTn id="40" dur="2000"/>
                                        <p:tgtEl>
                                          <p:spTgt spid="3"/>
                                        </p:tgtEl>
                                      </p:cBhvr>
                                    </p:animEffect>
                                  </p:childTnLst>
                                </p:cTn>
                              </p:par>
                            </p:childTnLst>
                          </p:cTn>
                        </p:par>
                      </p:childTnLst>
                    </p:cTn>
                  </p:par>
                  <p:par>
                    <p:cTn id="41" fill="hold">
                      <p:stCondLst>
                        <p:cond delay="indefinite"/>
                      </p:stCondLst>
                      <p:childTnLst>
                        <p:par>
                          <p:cTn id="42" fill="hold">
                            <p:stCondLst>
                              <p:cond delay="0"/>
                            </p:stCondLst>
                            <p:childTnLst>
                              <p:par>
                                <p:cTn id="43" presetID="10" presetClass="exit" presetSubtype="0" fill="hold" grpId="2" nodeType="clickEffect">
                                  <p:stCondLst>
                                    <p:cond delay="0"/>
                                  </p:stCondLst>
                                  <p:childTnLst>
                                    <p:animEffect transition="out" filter="fade">
                                      <p:cBhvr>
                                        <p:cTn id="44" dur="500"/>
                                        <p:tgtEl>
                                          <p:spTgt spid="3"/>
                                        </p:tgtEl>
                                      </p:cBhvr>
                                    </p:animEffect>
                                    <p:set>
                                      <p:cBhvr>
                                        <p:cTn id="45" dur="1" fill="hold">
                                          <p:stCondLst>
                                            <p:cond delay="499"/>
                                          </p:stCondLst>
                                        </p:cTn>
                                        <p:tgtEl>
                                          <p:spTgt spid="3"/>
                                        </p:tgtEl>
                                        <p:attrNameLst>
                                          <p:attrName>style.visibility</p:attrName>
                                        </p:attrNameLst>
                                      </p:cBhvr>
                                      <p:to>
                                        <p:strVal val="hidden"/>
                                      </p:to>
                                    </p:set>
                                  </p:childTnLst>
                                </p:cTn>
                              </p:par>
                            </p:childTnLst>
                          </p:cTn>
                        </p:par>
                        <p:par>
                          <p:cTn id="46" fill="hold">
                            <p:stCondLst>
                              <p:cond delay="500"/>
                            </p:stCondLst>
                            <p:childTnLst>
                              <p:par>
                                <p:cTn id="47" presetID="10" presetClass="entr" presetSubtype="0" fill="hold" grpId="0" nodeType="afterEffect">
                                  <p:stCondLst>
                                    <p:cond delay="0"/>
                                  </p:stCondLst>
                                  <p:childTnLst>
                                    <p:set>
                                      <p:cBhvr>
                                        <p:cTn id="48" dur="1" fill="hold">
                                          <p:stCondLst>
                                            <p:cond delay="0"/>
                                          </p:stCondLst>
                                        </p:cTn>
                                        <p:tgtEl>
                                          <p:spTgt spid="11"/>
                                        </p:tgtEl>
                                        <p:attrNameLst>
                                          <p:attrName>style.visibility</p:attrName>
                                        </p:attrNameLst>
                                      </p:cBhvr>
                                      <p:to>
                                        <p:strVal val="visible"/>
                                      </p:to>
                                    </p:set>
                                    <p:animEffect transition="in" filter="fade">
                                      <p:cBhvr>
                                        <p:cTn id="49" dur="500"/>
                                        <p:tgtEl>
                                          <p:spTgt spid="11"/>
                                        </p:tgtEl>
                                      </p:cBhvr>
                                    </p:animEffect>
                                  </p:childTnLst>
                                </p:cTn>
                              </p:par>
                            </p:childTnLst>
                          </p:cTn>
                        </p:par>
                      </p:childTnLst>
                    </p:cTn>
                  </p:par>
                  <p:par>
                    <p:cTn id="50" fill="hold">
                      <p:stCondLst>
                        <p:cond delay="indefinite"/>
                      </p:stCondLst>
                      <p:childTnLst>
                        <p:par>
                          <p:cTn id="51" fill="hold">
                            <p:stCondLst>
                              <p:cond delay="0"/>
                            </p:stCondLst>
                            <p:childTnLst>
                              <p:par>
                                <p:cTn id="52" presetID="10" presetClass="entr" presetSubtype="0" fill="hold" grpId="0" nodeType="clickEffect">
                                  <p:stCondLst>
                                    <p:cond delay="0"/>
                                  </p:stCondLst>
                                  <p:childTnLst>
                                    <p:set>
                                      <p:cBhvr>
                                        <p:cTn id="53" dur="1" fill="hold">
                                          <p:stCondLst>
                                            <p:cond delay="0"/>
                                          </p:stCondLst>
                                        </p:cTn>
                                        <p:tgtEl>
                                          <p:spTgt spid="10"/>
                                        </p:tgtEl>
                                        <p:attrNameLst>
                                          <p:attrName>style.visibility</p:attrName>
                                        </p:attrNameLst>
                                      </p:cBhvr>
                                      <p:to>
                                        <p:strVal val="visible"/>
                                      </p:to>
                                    </p:set>
                                    <p:animEffect transition="in" filter="fade">
                                      <p:cBhvr>
                                        <p:cTn id="54" dur="500"/>
                                        <p:tgtEl>
                                          <p:spTgt spid="10"/>
                                        </p:tgtEl>
                                      </p:cBhvr>
                                    </p:animEffect>
                                  </p:childTnLst>
                                </p:cTn>
                              </p:par>
                            </p:childTnLst>
                          </p:cTn>
                        </p:par>
                      </p:childTnLst>
                    </p:cTn>
                  </p:par>
                  <p:par>
                    <p:cTn id="55" fill="hold">
                      <p:stCondLst>
                        <p:cond delay="indefinite"/>
                      </p:stCondLst>
                      <p:childTnLst>
                        <p:par>
                          <p:cTn id="56" fill="hold">
                            <p:stCondLst>
                              <p:cond delay="0"/>
                            </p:stCondLst>
                            <p:childTnLst>
                              <p:par>
                                <p:cTn id="57" presetID="10" presetClass="entr" presetSubtype="0" fill="hold" grpId="0" nodeType="clickEffect">
                                  <p:stCondLst>
                                    <p:cond delay="0"/>
                                  </p:stCondLst>
                                  <p:childTnLst>
                                    <p:set>
                                      <p:cBhvr>
                                        <p:cTn id="58" dur="1" fill="hold">
                                          <p:stCondLst>
                                            <p:cond delay="0"/>
                                          </p:stCondLst>
                                        </p:cTn>
                                        <p:tgtEl>
                                          <p:spTgt spid="12"/>
                                        </p:tgtEl>
                                        <p:attrNameLst>
                                          <p:attrName>style.visibility</p:attrName>
                                        </p:attrNameLst>
                                      </p:cBhvr>
                                      <p:to>
                                        <p:strVal val="visible"/>
                                      </p:to>
                                    </p:set>
                                    <p:animEffect transition="in" filter="fade">
                                      <p:cBhvr>
                                        <p:cTn id="59" dur="500"/>
                                        <p:tgtEl>
                                          <p:spTgt spid="12"/>
                                        </p:tgtEl>
                                      </p:cBhvr>
                                    </p:animEffect>
                                  </p:childTnLst>
                                </p:cTn>
                              </p:par>
                            </p:childTnLst>
                          </p:cTn>
                        </p:par>
                        <p:par>
                          <p:cTn id="60" fill="hold">
                            <p:stCondLst>
                              <p:cond delay="500"/>
                            </p:stCondLst>
                            <p:childTnLst>
                              <p:par>
                                <p:cTn id="61" presetID="22" presetClass="entr" presetSubtype="1" fill="hold" nodeType="afterEffect">
                                  <p:stCondLst>
                                    <p:cond delay="0"/>
                                  </p:stCondLst>
                                  <p:childTnLst>
                                    <p:set>
                                      <p:cBhvr>
                                        <p:cTn id="62" dur="1" fill="hold">
                                          <p:stCondLst>
                                            <p:cond delay="0"/>
                                          </p:stCondLst>
                                        </p:cTn>
                                        <p:tgtEl>
                                          <p:spTgt spid="20"/>
                                        </p:tgtEl>
                                        <p:attrNameLst>
                                          <p:attrName>style.visibility</p:attrName>
                                        </p:attrNameLst>
                                      </p:cBhvr>
                                      <p:to>
                                        <p:strVal val="visible"/>
                                      </p:to>
                                    </p:set>
                                    <p:animEffect transition="in" filter="wipe(up)">
                                      <p:cBhvr>
                                        <p:cTn id="63" dur="500"/>
                                        <p:tgtEl>
                                          <p:spTgt spid="20"/>
                                        </p:tgtEl>
                                      </p:cBhvr>
                                    </p:animEffect>
                                  </p:childTnLst>
                                </p:cTn>
                              </p:par>
                            </p:childTnLst>
                          </p:cTn>
                        </p:par>
                        <p:par>
                          <p:cTn id="64" fill="hold">
                            <p:stCondLst>
                              <p:cond delay="1000"/>
                            </p:stCondLst>
                            <p:childTnLst>
                              <p:par>
                                <p:cTn id="65" presetID="22" presetClass="entr" presetSubtype="8" fill="hold" nodeType="afterEffect">
                                  <p:stCondLst>
                                    <p:cond delay="0"/>
                                  </p:stCondLst>
                                  <p:childTnLst>
                                    <p:set>
                                      <p:cBhvr>
                                        <p:cTn id="66" dur="1" fill="hold">
                                          <p:stCondLst>
                                            <p:cond delay="0"/>
                                          </p:stCondLst>
                                        </p:cTn>
                                        <p:tgtEl>
                                          <p:spTgt spid="13"/>
                                        </p:tgtEl>
                                        <p:attrNameLst>
                                          <p:attrName>style.visibility</p:attrName>
                                        </p:attrNameLst>
                                      </p:cBhvr>
                                      <p:to>
                                        <p:strVal val="visible"/>
                                      </p:to>
                                    </p:set>
                                    <p:animEffect transition="in" filter="wipe(left)">
                                      <p:cBhvr>
                                        <p:cTn id="67" dur="500"/>
                                        <p:tgtEl>
                                          <p:spTgt spid="13"/>
                                        </p:tgtEl>
                                      </p:cBhvr>
                                    </p:animEffect>
                                  </p:childTnLst>
                                </p:cTn>
                              </p:par>
                            </p:childTnLst>
                          </p:cTn>
                        </p:par>
                        <p:par>
                          <p:cTn id="68" fill="hold">
                            <p:stCondLst>
                              <p:cond delay="1500"/>
                            </p:stCondLst>
                            <p:childTnLst>
                              <p:par>
                                <p:cTn id="69" presetID="22" presetClass="entr" presetSubtype="4" fill="hold" nodeType="afterEffect">
                                  <p:stCondLst>
                                    <p:cond delay="0"/>
                                  </p:stCondLst>
                                  <p:childTnLst>
                                    <p:set>
                                      <p:cBhvr>
                                        <p:cTn id="70" dur="1" fill="hold">
                                          <p:stCondLst>
                                            <p:cond delay="0"/>
                                          </p:stCondLst>
                                        </p:cTn>
                                        <p:tgtEl>
                                          <p:spTgt spid="15"/>
                                        </p:tgtEl>
                                        <p:attrNameLst>
                                          <p:attrName>style.visibility</p:attrName>
                                        </p:attrNameLst>
                                      </p:cBhvr>
                                      <p:to>
                                        <p:strVal val="visible"/>
                                      </p:to>
                                    </p:set>
                                    <p:animEffect transition="in" filter="wipe(down)">
                                      <p:cBhvr>
                                        <p:cTn id="71" dur="500"/>
                                        <p:tgtEl>
                                          <p:spTgt spid="15"/>
                                        </p:tgtEl>
                                      </p:cBhvr>
                                    </p:animEffect>
                                  </p:childTnLst>
                                </p:cTn>
                              </p:par>
                            </p:childTnLst>
                          </p:cTn>
                        </p:par>
                        <p:par>
                          <p:cTn id="72" fill="hold">
                            <p:stCondLst>
                              <p:cond delay="2000"/>
                            </p:stCondLst>
                            <p:childTnLst>
                              <p:par>
                                <p:cTn id="73" presetID="22" presetClass="entr" presetSubtype="2" fill="hold" nodeType="afterEffect">
                                  <p:stCondLst>
                                    <p:cond delay="0"/>
                                  </p:stCondLst>
                                  <p:childTnLst>
                                    <p:set>
                                      <p:cBhvr>
                                        <p:cTn id="74" dur="1" fill="hold">
                                          <p:stCondLst>
                                            <p:cond delay="0"/>
                                          </p:stCondLst>
                                        </p:cTn>
                                        <p:tgtEl>
                                          <p:spTgt spid="18"/>
                                        </p:tgtEl>
                                        <p:attrNameLst>
                                          <p:attrName>style.visibility</p:attrName>
                                        </p:attrNameLst>
                                      </p:cBhvr>
                                      <p:to>
                                        <p:strVal val="visible"/>
                                      </p:to>
                                    </p:set>
                                    <p:animEffect transition="in" filter="wipe(right)">
                                      <p:cBhvr>
                                        <p:cTn id="75" dur="500"/>
                                        <p:tgtEl>
                                          <p:spTgt spid="18"/>
                                        </p:tgtEl>
                                      </p:cBhvr>
                                    </p:animEffect>
                                  </p:childTnLst>
                                </p:cTn>
                              </p:par>
                            </p:childTnLst>
                          </p:cTn>
                        </p:par>
                      </p:childTnLst>
                    </p:cTn>
                  </p:par>
                  <p:par>
                    <p:cTn id="76" fill="hold">
                      <p:stCondLst>
                        <p:cond delay="indefinite"/>
                      </p:stCondLst>
                      <p:childTnLst>
                        <p:par>
                          <p:cTn id="77" fill="hold">
                            <p:stCondLst>
                              <p:cond delay="0"/>
                            </p:stCondLst>
                            <p:childTnLst>
                              <p:par>
                                <p:cTn id="78" presetID="10" presetClass="exit" presetSubtype="0" fill="hold" grpId="1" nodeType="clickEffect">
                                  <p:stCondLst>
                                    <p:cond delay="0"/>
                                  </p:stCondLst>
                                  <p:childTnLst>
                                    <p:animEffect transition="out" filter="fade">
                                      <p:cBhvr>
                                        <p:cTn id="79" dur="500"/>
                                        <p:tgtEl>
                                          <p:spTgt spid="10"/>
                                        </p:tgtEl>
                                      </p:cBhvr>
                                    </p:animEffect>
                                    <p:set>
                                      <p:cBhvr>
                                        <p:cTn id="80" dur="1" fill="hold">
                                          <p:stCondLst>
                                            <p:cond delay="499"/>
                                          </p:stCondLst>
                                        </p:cTn>
                                        <p:tgtEl>
                                          <p:spTgt spid="10"/>
                                        </p:tgtEl>
                                        <p:attrNameLst>
                                          <p:attrName>style.visibility</p:attrName>
                                        </p:attrNameLst>
                                      </p:cBhvr>
                                      <p:to>
                                        <p:strVal val="hidden"/>
                                      </p:to>
                                    </p:set>
                                  </p:childTnLst>
                                </p:cTn>
                              </p:par>
                              <p:par>
                                <p:cTn id="81" presetID="10" presetClass="exit" presetSubtype="0" fill="hold" grpId="1" nodeType="withEffect">
                                  <p:stCondLst>
                                    <p:cond delay="0"/>
                                  </p:stCondLst>
                                  <p:childTnLst>
                                    <p:animEffect transition="out" filter="fade">
                                      <p:cBhvr>
                                        <p:cTn id="82" dur="500"/>
                                        <p:tgtEl>
                                          <p:spTgt spid="12"/>
                                        </p:tgtEl>
                                      </p:cBhvr>
                                    </p:animEffect>
                                    <p:set>
                                      <p:cBhvr>
                                        <p:cTn id="83" dur="1" fill="hold">
                                          <p:stCondLst>
                                            <p:cond delay="499"/>
                                          </p:stCondLst>
                                        </p:cTn>
                                        <p:tgtEl>
                                          <p:spTgt spid="12"/>
                                        </p:tgtEl>
                                        <p:attrNameLst>
                                          <p:attrName>style.visibility</p:attrName>
                                        </p:attrNameLst>
                                      </p:cBhvr>
                                      <p:to>
                                        <p:strVal val="hidden"/>
                                      </p:to>
                                    </p:set>
                                  </p:childTnLst>
                                </p:cTn>
                              </p:par>
                              <p:par>
                                <p:cTn id="84" presetID="10" presetClass="exit" presetSubtype="0" fill="hold" nodeType="withEffect">
                                  <p:stCondLst>
                                    <p:cond delay="0"/>
                                  </p:stCondLst>
                                  <p:childTnLst>
                                    <p:animEffect transition="out" filter="fade">
                                      <p:cBhvr>
                                        <p:cTn id="85" dur="500"/>
                                        <p:tgtEl>
                                          <p:spTgt spid="13"/>
                                        </p:tgtEl>
                                      </p:cBhvr>
                                    </p:animEffect>
                                    <p:set>
                                      <p:cBhvr>
                                        <p:cTn id="86" dur="1" fill="hold">
                                          <p:stCondLst>
                                            <p:cond delay="499"/>
                                          </p:stCondLst>
                                        </p:cTn>
                                        <p:tgtEl>
                                          <p:spTgt spid="13"/>
                                        </p:tgtEl>
                                        <p:attrNameLst>
                                          <p:attrName>style.visibility</p:attrName>
                                        </p:attrNameLst>
                                      </p:cBhvr>
                                      <p:to>
                                        <p:strVal val="hidden"/>
                                      </p:to>
                                    </p:set>
                                  </p:childTnLst>
                                </p:cTn>
                              </p:par>
                              <p:par>
                                <p:cTn id="87" presetID="10" presetClass="exit" presetSubtype="0" fill="hold" nodeType="withEffect">
                                  <p:stCondLst>
                                    <p:cond delay="0"/>
                                  </p:stCondLst>
                                  <p:childTnLst>
                                    <p:animEffect transition="out" filter="fade">
                                      <p:cBhvr>
                                        <p:cTn id="88" dur="500"/>
                                        <p:tgtEl>
                                          <p:spTgt spid="15"/>
                                        </p:tgtEl>
                                      </p:cBhvr>
                                    </p:animEffect>
                                    <p:set>
                                      <p:cBhvr>
                                        <p:cTn id="89" dur="1" fill="hold">
                                          <p:stCondLst>
                                            <p:cond delay="499"/>
                                          </p:stCondLst>
                                        </p:cTn>
                                        <p:tgtEl>
                                          <p:spTgt spid="15"/>
                                        </p:tgtEl>
                                        <p:attrNameLst>
                                          <p:attrName>style.visibility</p:attrName>
                                        </p:attrNameLst>
                                      </p:cBhvr>
                                      <p:to>
                                        <p:strVal val="hidden"/>
                                      </p:to>
                                    </p:set>
                                  </p:childTnLst>
                                </p:cTn>
                              </p:par>
                              <p:par>
                                <p:cTn id="90" presetID="10" presetClass="exit" presetSubtype="0" fill="hold" nodeType="withEffect">
                                  <p:stCondLst>
                                    <p:cond delay="0"/>
                                  </p:stCondLst>
                                  <p:childTnLst>
                                    <p:animEffect transition="out" filter="fade">
                                      <p:cBhvr>
                                        <p:cTn id="91" dur="500"/>
                                        <p:tgtEl>
                                          <p:spTgt spid="18"/>
                                        </p:tgtEl>
                                      </p:cBhvr>
                                    </p:animEffect>
                                    <p:set>
                                      <p:cBhvr>
                                        <p:cTn id="92" dur="1" fill="hold">
                                          <p:stCondLst>
                                            <p:cond delay="499"/>
                                          </p:stCondLst>
                                        </p:cTn>
                                        <p:tgtEl>
                                          <p:spTgt spid="18"/>
                                        </p:tgtEl>
                                        <p:attrNameLst>
                                          <p:attrName>style.visibility</p:attrName>
                                        </p:attrNameLst>
                                      </p:cBhvr>
                                      <p:to>
                                        <p:strVal val="hidden"/>
                                      </p:to>
                                    </p:set>
                                  </p:childTnLst>
                                </p:cTn>
                              </p:par>
                              <p:par>
                                <p:cTn id="93" presetID="10" presetClass="exit" presetSubtype="0" fill="hold" nodeType="withEffect">
                                  <p:stCondLst>
                                    <p:cond delay="0"/>
                                  </p:stCondLst>
                                  <p:childTnLst>
                                    <p:animEffect transition="out" filter="fade">
                                      <p:cBhvr>
                                        <p:cTn id="94" dur="500"/>
                                        <p:tgtEl>
                                          <p:spTgt spid="20"/>
                                        </p:tgtEl>
                                      </p:cBhvr>
                                    </p:animEffect>
                                    <p:set>
                                      <p:cBhvr>
                                        <p:cTn id="95" dur="1" fill="hold">
                                          <p:stCondLst>
                                            <p:cond delay="499"/>
                                          </p:stCondLst>
                                        </p:cTn>
                                        <p:tgtEl>
                                          <p:spTgt spid="20"/>
                                        </p:tgtEl>
                                        <p:attrNameLst>
                                          <p:attrName>style.visibility</p:attrName>
                                        </p:attrNameLst>
                                      </p:cBhvr>
                                      <p:to>
                                        <p:strVal val="hidden"/>
                                      </p:to>
                                    </p:set>
                                  </p:childTnLst>
                                </p:cTn>
                              </p:par>
                              <p:par>
                                <p:cTn id="96" presetID="10" presetClass="exit" presetSubtype="0" fill="hold" grpId="1" nodeType="withEffect">
                                  <p:stCondLst>
                                    <p:cond delay="0"/>
                                  </p:stCondLst>
                                  <p:childTnLst>
                                    <p:animEffect transition="out" filter="fade">
                                      <p:cBhvr>
                                        <p:cTn id="97" dur="500"/>
                                        <p:tgtEl>
                                          <p:spTgt spid="4"/>
                                        </p:tgtEl>
                                      </p:cBhvr>
                                    </p:animEffect>
                                    <p:set>
                                      <p:cBhvr>
                                        <p:cTn id="98" dur="1" fill="hold">
                                          <p:stCondLst>
                                            <p:cond delay="499"/>
                                          </p:stCondLst>
                                        </p:cTn>
                                        <p:tgtEl>
                                          <p:spTgt spid="4"/>
                                        </p:tgtEl>
                                        <p:attrNameLst>
                                          <p:attrName>style.visibility</p:attrName>
                                        </p:attrNameLst>
                                      </p:cBhvr>
                                      <p:to>
                                        <p:strVal val="hidden"/>
                                      </p:to>
                                    </p:set>
                                  </p:childTnLst>
                                </p:cTn>
                              </p:par>
                              <p:par>
                                <p:cTn id="99" presetID="10" presetClass="exit" presetSubtype="0" fill="hold" grpId="1" nodeType="withEffect">
                                  <p:stCondLst>
                                    <p:cond delay="0"/>
                                  </p:stCondLst>
                                  <p:childTnLst>
                                    <p:animEffect transition="out" filter="fade">
                                      <p:cBhvr>
                                        <p:cTn id="100" dur="500"/>
                                        <p:tgtEl>
                                          <p:spTgt spid="6"/>
                                        </p:tgtEl>
                                      </p:cBhvr>
                                    </p:animEffect>
                                    <p:set>
                                      <p:cBhvr>
                                        <p:cTn id="101" dur="1" fill="hold">
                                          <p:stCondLst>
                                            <p:cond delay="499"/>
                                          </p:stCondLst>
                                        </p:cTn>
                                        <p:tgtEl>
                                          <p:spTgt spid="6"/>
                                        </p:tgtEl>
                                        <p:attrNameLst>
                                          <p:attrName>style.visibility</p:attrName>
                                        </p:attrNameLst>
                                      </p:cBhvr>
                                      <p:to>
                                        <p:strVal val="hidden"/>
                                      </p:to>
                                    </p:set>
                                  </p:childTnLst>
                                </p:cTn>
                              </p:par>
                              <p:par>
                                <p:cTn id="102" presetID="10" presetClass="exit" presetSubtype="0" fill="hold" grpId="1" nodeType="withEffect">
                                  <p:stCondLst>
                                    <p:cond delay="0"/>
                                  </p:stCondLst>
                                  <p:childTnLst>
                                    <p:animEffect transition="out" filter="fade">
                                      <p:cBhvr>
                                        <p:cTn id="103" dur="500"/>
                                        <p:tgtEl>
                                          <p:spTgt spid="9"/>
                                        </p:tgtEl>
                                      </p:cBhvr>
                                    </p:animEffect>
                                    <p:set>
                                      <p:cBhvr>
                                        <p:cTn id="104" dur="1" fill="hold">
                                          <p:stCondLst>
                                            <p:cond delay="499"/>
                                          </p:stCondLst>
                                        </p:cTn>
                                        <p:tgtEl>
                                          <p:spTgt spid="9"/>
                                        </p:tgtEl>
                                        <p:attrNameLst>
                                          <p:attrName>style.visibility</p:attrName>
                                        </p:attrNameLst>
                                      </p:cBhvr>
                                      <p:to>
                                        <p:strVal val="hidden"/>
                                      </p:to>
                                    </p:set>
                                  </p:childTnLst>
                                </p:cTn>
                              </p:par>
                              <p:par>
                                <p:cTn id="105" presetID="10" presetClass="exit" presetSubtype="0" fill="hold" grpId="1" nodeType="withEffect">
                                  <p:stCondLst>
                                    <p:cond delay="0"/>
                                  </p:stCondLst>
                                  <p:childTnLst>
                                    <p:animEffect transition="out" filter="fade">
                                      <p:cBhvr>
                                        <p:cTn id="106" dur="500"/>
                                        <p:tgtEl>
                                          <p:spTgt spid="11"/>
                                        </p:tgtEl>
                                      </p:cBhvr>
                                    </p:animEffect>
                                    <p:set>
                                      <p:cBhvr>
                                        <p:cTn id="107" dur="1" fill="hold">
                                          <p:stCondLst>
                                            <p:cond delay="499"/>
                                          </p:stCondLst>
                                        </p:cTn>
                                        <p:tgtEl>
                                          <p:spTgt spid="11"/>
                                        </p:tgtEl>
                                        <p:attrNameLst>
                                          <p:attrName>style.visibility</p:attrName>
                                        </p:attrNameLst>
                                      </p:cBhvr>
                                      <p:to>
                                        <p:strVal val="hidden"/>
                                      </p:to>
                                    </p:set>
                                  </p:childTnLst>
                                </p:cTn>
                              </p:par>
                              <p:par>
                                <p:cTn id="108" presetID="10" presetClass="exit" presetSubtype="0" fill="hold" grpId="1" nodeType="withEffect">
                                  <p:stCondLst>
                                    <p:cond delay="0"/>
                                  </p:stCondLst>
                                  <p:childTnLst>
                                    <p:animEffect transition="out" filter="fade">
                                      <p:cBhvr>
                                        <p:cTn id="109" dur="500"/>
                                        <p:tgtEl>
                                          <p:spTgt spid="3"/>
                                        </p:tgtEl>
                                      </p:cBhvr>
                                    </p:animEffect>
                                    <p:set>
                                      <p:cBhvr>
                                        <p:cTn id="110" dur="1" fill="hold">
                                          <p:stCondLst>
                                            <p:cond delay="499"/>
                                          </p:stCondLst>
                                        </p:cTn>
                                        <p:tgtEl>
                                          <p:spTgt spid="3"/>
                                        </p:tgtEl>
                                        <p:attrNameLst>
                                          <p:attrName>style.visibility</p:attrName>
                                        </p:attrNameLst>
                                      </p:cBhvr>
                                      <p:to>
                                        <p:strVal val="hidden"/>
                                      </p:to>
                                    </p:set>
                                  </p:childTnLst>
                                </p:cTn>
                              </p:par>
                            </p:childTnLst>
                          </p:cTn>
                        </p:par>
                        <p:par>
                          <p:cTn id="111" fill="hold">
                            <p:stCondLst>
                              <p:cond delay="500"/>
                            </p:stCondLst>
                            <p:childTnLst>
                              <p:par>
                                <p:cTn id="112" presetID="22" presetClass="entr" presetSubtype="2" fill="hold" grpId="0" nodeType="afterEffect">
                                  <p:stCondLst>
                                    <p:cond delay="0"/>
                                  </p:stCondLst>
                                  <p:childTnLst>
                                    <p:set>
                                      <p:cBhvr>
                                        <p:cTn id="113" dur="1" fill="hold">
                                          <p:stCondLst>
                                            <p:cond delay="0"/>
                                          </p:stCondLst>
                                        </p:cTn>
                                        <p:tgtEl>
                                          <p:spTgt spid="16"/>
                                        </p:tgtEl>
                                        <p:attrNameLst>
                                          <p:attrName>style.visibility</p:attrName>
                                        </p:attrNameLst>
                                      </p:cBhvr>
                                      <p:to>
                                        <p:strVal val="visible"/>
                                      </p:to>
                                    </p:set>
                                    <p:animEffect transition="in" filter="wipe(right)">
                                      <p:cBhvr>
                                        <p:cTn id="114" dur="1000"/>
                                        <p:tgtEl>
                                          <p:spTgt spid="16"/>
                                        </p:tgtEl>
                                      </p:cBhvr>
                                    </p:animEffect>
                                  </p:childTnLst>
                                </p:cTn>
                              </p:par>
                            </p:childTnLst>
                          </p:cTn>
                        </p:par>
                        <p:par>
                          <p:cTn id="115" fill="hold">
                            <p:stCondLst>
                              <p:cond delay="1500"/>
                            </p:stCondLst>
                            <p:childTnLst>
                              <p:par>
                                <p:cTn id="116" presetID="22" presetClass="entr" presetSubtype="1" fill="hold" grpId="0" nodeType="afterEffect">
                                  <p:stCondLst>
                                    <p:cond delay="0"/>
                                  </p:stCondLst>
                                  <p:childTnLst>
                                    <p:set>
                                      <p:cBhvr>
                                        <p:cTn id="117" dur="1" fill="hold">
                                          <p:stCondLst>
                                            <p:cond delay="0"/>
                                          </p:stCondLst>
                                        </p:cTn>
                                        <p:tgtEl>
                                          <p:spTgt spid="19"/>
                                        </p:tgtEl>
                                        <p:attrNameLst>
                                          <p:attrName>style.visibility</p:attrName>
                                        </p:attrNameLst>
                                      </p:cBhvr>
                                      <p:to>
                                        <p:strVal val="visible"/>
                                      </p:to>
                                    </p:set>
                                    <p:animEffect transition="in" filter="wipe(up)">
                                      <p:cBhvr>
                                        <p:cTn id="118"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animBg="1"/>
      <p:bldP spid="5" grpId="0" animBg="1"/>
      <p:bldP spid="5" grpId="1" animBg="1"/>
      <p:bldP spid="6" grpId="0" animBg="1"/>
      <p:bldP spid="6" grpId="1" animBg="1"/>
      <p:bldP spid="8" grpId="0" animBg="1"/>
      <p:bldP spid="8" grpId="1" animBg="1"/>
      <p:bldP spid="9" grpId="0" animBg="1"/>
      <p:bldP spid="9" grpId="1" animBg="1"/>
      <p:bldP spid="10" grpId="0" animBg="1"/>
      <p:bldP spid="10" grpId="1" animBg="1"/>
      <p:bldP spid="11" grpId="0" animBg="1"/>
      <p:bldP spid="11" grpId="1" animBg="1"/>
      <p:bldP spid="12" grpId="0" animBg="1"/>
      <p:bldP spid="12" grpId="1" animBg="1"/>
      <p:bldP spid="3" grpId="0" animBg="1"/>
      <p:bldP spid="3" grpId="1" animBg="1"/>
      <p:bldP spid="3" grpId="2" animBg="1"/>
      <p:bldP spid="16" grpId="0" animBg="1"/>
      <p:bldP spid="19"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Picture 2" descr="http://rst.gsfc.nasa.gov/Sect6/Jerusalem_oldcity_000215_IKONOS.jpg"/>
          <p:cNvPicPr>
            <a:picLocks noChangeAspect="1" noChangeArrowheads="1"/>
          </p:cNvPicPr>
          <p:nvPr/>
        </p:nvPicPr>
        <p:blipFill rotWithShape="1">
          <a:blip r:embed="rId2" cstate="print"/>
          <a:srcRect l="15000" r="18334" b="22222"/>
          <a:stretch/>
        </p:blipFill>
        <p:spPr bwMode="auto">
          <a:xfrm>
            <a:off x="2177143" y="0"/>
            <a:ext cx="7837714" cy="6858000"/>
          </a:xfrm>
          <a:prstGeom prst="rect">
            <a:avLst/>
          </a:prstGeom>
          <a:noFill/>
        </p:spPr>
      </p:pic>
      <p:sp>
        <p:nvSpPr>
          <p:cNvPr id="17" name="Right Arrow 6">
            <a:extLst>
              <a:ext uri="{FF2B5EF4-FFF2-40B4-BE49-F238E27FC236}">
                <a16:creationId xmlns:a16="http://schemas.microsoft.com/office/drawing/2014/main" id="{8E1F5151-B9AD-4299-A6F3-7DF6D99EE212}"/>
              </a:ext>
            </a:extLst>
          </p:cNvPr>
          <p:cNvSpPr/>
          <p:nvPr/>
        </p:nvSpPr>
        <p:spPr>
          <a:xfrm rot="21255664">
            <a:off x="1670535" y="3286513"/>
            <a:ext cx="8025759" cy="284974"/>
          </a:xfrm>
          <a:prstGeom prst="rightArrow">
            <a:avLst>
              <a:gd name="adj1" fmla="val 50000"/>
              <a:gd name="adj2" fmla="val 150096"/>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0000"/>
              </a:solidFill>
            </a:endParaRPr>
          </a:p>
        </p:txBody>
      </p:sp>
      <p:cxnSp>
        <p:nvCxnSpPr>
          <p:cNvPr id="19" name="Straight Connector 18">
            <a:extLst>
              <a:ext uri="{FF2B5EF4-FFF2-40B4-BE49-F238E27FC236}">
                <a16:creationId xmlns:a16="http://schemas.microsoft.com/office/drawing/2014/main" id="{D7247786-F40C-4D6D-BEE4-FBCAE60F2BD4}"/>
              </a:ext>
            </a:extLst>
          </p:cNvPr>
          <p:cNvCxnSpPr>
            <a:cxnSpLocks/>
          </p:cNvCxnSpPr>
          <p:nvPr/>
        </p:nvCxnSpPr>
        <p:spPr>
          <a:xfrm>
            <a:off x="4800600" y="6553200"/>
            <a:ext cx="5029200" cy="0"/>
          </a:xfrm>
          <a:prstGeom prst="line">
            <a:avLst/>
          </a:prstGeom>
          <a:ln w="762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D1D103F2-1A05-42C2-BD7A-8BA7B3C193BF}"/>
              </a:ext>
            </a:extLst>
          </p:cNvPr>
          <p:cNvCxnSpPr>
            <a:cxnSpLocks/>
            <a:endCxn id="17" idx="2"/>
          </p:cNvCxnSpPr>
          <p:nvPr/>
        </p:nvCxnSpPr>
        <p:spPr>
          <a:xfrm flipH="1" flipV="1">
            <a:off x="9264838" y="3212273"/>
            <a:ext cx="603062" cy="3340928"/>
          </a:xfrm>
          <a:prstGeom prst="line">
            <a:avLst/>
          </a:prstGeom>
          <a:ln w="762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6AB89E93-DDC8-4DEC-8878-7197C06BC773}"/>
              </a:ext>
            </a:extLst>
          </p:cNvPr>
          <p:cNvCxnSpPr>
            <a:cxnSpLocks/>
            <a:stCxn id="17" idx="2"/>
          </p:cNvCxnSpPr>
          <p:nvPr/>
        </p:nvCxnSpPr>
        <p:spPr>
          <a:xfrm flipH="1" flipV="1">
            <a:off x="7086600" y="0"/>
            <a:ext cx="2178238" cy="3212273"/>
          </a:xfrm>
          <a:prstGeom prst="line">
            <a:avLst/>
          </a:prstGeom>
          <a:ln w="762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9123B85C-2CA7-4BB8-9BB4-1F43F0C17245}"/>
              </a:ext>
            </a:extLst>
          </p:cNvPr>
          <p:cNvCxnSpPr>
            <a:cxnSpLocks/>
          </p:cNvCxnSpPr>
          <p:nvPr/>
        </p:nvCxnSpPr>
        <p:spPr>
          <a:xfrm flipV="1">
            <a:off x="5410200" y="1"/>
            <a:ext cx="926381" cy="761999"/>
          </a:xfrm>
          <a:prstGeom prst="line">
            <a:avLst/>
          </a:prstGeom>
          <a:ln w="762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B41BC89F-1DC8-4442-B7E1-B836D82BE8A6}"/>
              </a:ext>
            </a:extLst>
          </p:cNvPr>
          <p:cNvCxnSpPr>
            <a:cxnSpLocks/>
          </p:cNvCxnSpPr>
          <p:nvPr/>
        </p:nvCxnSpPr>
        <p:spPr>
          <a:xfrm>
            <a:off x="2819400" y="762000"/>
            <a:ext cx="2590800" cy="1"/>
          </a:xfrm>
          <a:prstGeom prst="line">
            <a:avLst/>
          </a:prstGeom>
          <a:ln w="762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6C1420DB-DD59-4AAA-B698-5E8B3EF5D756}"/>
              </a:ext>
            </a:extLst>
          </p:cNvPr>
          <p:cNvCxnSpPr>
            <a:cxnSpLocks/>
          </p:cNvCxnSpPr>
          <p:nvPr/>
        </p:nvCxnSpPr>
        <p:spPr>
          <a:xfrm>
            <a:off x="2797629" y="761999"/>
            <a:ext cx="0" cy="1676401"/>
          </a:xfrm>
          <a:prstGeom prst="line">
            <a:avLst/>
          </a:prstGeom>
          <a:ln w="762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0F675AE7-15F4-4B35-9DD4-D297B46E81B9}"/>
              </a:ext>
            </a:extLst>
          </p:cNvPr>
          <p:cNvCxnSpPr>
            <a:cxnSpLocks/>
          </p:cNvCxnSpPr>
          <p:nvPr/>
        </p:nvCxnSpPr>
        <p:spPr>
          <a:xfrm>
            <a:off x="2819400" y="2438400"/>
            <a:ext cx="228600" cy="1143000"/>
          </a:xfrm>
          <a:prstGeom prst="line">
            <a:avLst/>
          </a:prstGeom>
          <a:ln w="762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2164301B-E876-464E-9EE2-6CC7A3D74947}"/>
              </a:ext>
            </a:extLst>
          </p:cNvPr>
          <p:cNvCxnSpPr>
            <a:cxnSpLocks/>
          </p:cNvCxnSpPr>
          <p:nvPr/>
        </p:nvCxnSpPr>
        <p:spPr>
          <a:xfrm>
            <a:off x="3085012" y="3550325"/>
            <a:ext cx="724988" cy="1097875"/>
          </a:xfrm>
          <a:prstGeom prst="line">
            <a:avLst/>
          </a:prstGeom>
          <a:ln w="762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FD488903-B235-436A-9D2F-F40B257A7DC4}"/>
              </a:ext>
            </a:extLst>
          </p:cNvPr>
          <p:cNvCxnSpPr>
            <a:cxnSpLocks/>
          </p:cNvCxnSpPr>
          <p:nvPr/>
        </p:nvCxnSpPr>
        <p:spPr>
          <a:xfrm>
            <a:off x="3810000" y="4572000"/>
            <a:ext cx="0" cy="1371600"/>
          </a:xfrm>
          <a:prstGeom prst="line">
            <a:avLst/>
          </a:prstGeom>
          <a:ln w="762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980B159E-7D93-47CD-9597-91B819F62533}"/>
              </a:ext>
            </a:extLst>
          </p:cNvPr>
          <p:cNvCxnSpPr>
            <a:cxnSpLocks/>
          </p:cNvCxnSpPr>
          <p:nvPr/>
        </p:nvCxnSpPr>
        <p:spPr>
          <a:xfrm>
            <a:off x="3821981" y="5974080"/>
            <a:ext cx="978619" cy="579120"/>
          </a:xfrm>
          <a:prstGeom prst="line">
            <a:avLst/>
          </a:prstGeom>
          <a:ln w="76200">
            <a:solidFill>
              <a:srgbClr val="C00000"/>
            </a:solidFill>
          </a:ln>
        </p:spPr>
        <p:style>
          <a:lnRef idx="1">
            <a:schemeClr val="accent1"/>
          </a:lnRef>
          <a:fillRef idx="0">
            <a:schemeClr val="accent1"/>
          </a:fillRef>
          <a:effectRef idx="0">
            <a:schemeClr val="accent1"/>
          </a:effectRef>
          <a:fontRef idx="minor">
            <a:schemeClr val="tx1"/>
          </a:fontRef>
        </p:style>
      </p:cxnSp>
      <p:sp>
        <p:nvSpPr>
          <p:cNvPr id="44" name="TextBox 43">
            <a:extLst>
              <a:ext uri="{FF2B5EF4-FFF2-40B4-BE49-F238E27FC236}">
                <a16:creationId xmlns:a16="http://schemas.microsoft.com/office/drawing/2014/main" id="{A4A9074C-DBBC-44E4-9DAA-81014C098E41}"/>
              </a:ext>
            </a:extLst>
          </p:cNvPr>
          <p:cNvSpPr txBox="1"/>
          <p:nvPr/>
        </p:nvSpPr>
        <p:spPr>
          <a:xfrm>
            <a:off x="9750807" y="2625179"/>
            <a:ext cx="1529586" cy="769441"/>
          </a:xfrm>
          <a:prstGeom prst="rect">
            <a:avLst/>
          </a:prstGeom>
        </p:spPr>
        <p:style>
          <a:lnRef idx="0">
            <a:schemeClr val="dk1"/>
          </a:lnRef>
          <a:fillRef idx="3">
            <a:schemeClr val="dk1"/>
          </a:fillRef>
          <a:effectRef idx="3">
            <a:schemeClr val="dk1"/>
          </a:effectRef>
          <a:fontRef idx="minor">
            <a:schemeClr val="lt1"/>
          </a:fontRef>
        </p:style>
        <p:txBody>
          <a:bodyPr wrap="none" rtlCol="0">
            <a:spAutoFit/>
          </a:bodyPr>
          <a:lstStyle/>
          <a:p>
            <a:r>
              <a:rPr lang="en-US" sz="4400" dirty="0"/>
              <a:t>North</a:t>
            </a:r>
          </a:p>
        </p:txBody>
      </p:sp>
      <p:sp>
        <p:nvSpPr>
          <p:cNvPr id="45" name="TextBox 44">
            <a:extLst>
              <a:ext uri="{FF2B5EF4-FFF2-40B4-BE49-F238E27FC236}">
                <a16:creationId xmlns:a16="http://schemas.microsoft.com/office/drawing/2014/main" id="{A5BAA97D-E4E3-4089-A297-6B3EA079DAC6}"/>
              </a:ext>
            </a:extLst>
          </p:cNvPr>
          <p:cNvSpPr txBox="1"/>
          <p:nvPr/>
        </p:nvSpPr>
        <p:spPr>
          <a:xfrm>
            <a:off x="211108" y="3502581"/>
            <a:ext cx="1524776" cy="769441"/>
          </a:xfrm>
          <a:prstGeom prst="rect">
            <a:avLst/>
          </a:prstGeom>
        </p:spPr>
        <p:style>
          <a:lnRef idx="0">
            <a:schemeClr val="dk1"/>
          </a:lnRef>
          <a:fillRef idx="3">
            <a:schemeClr val="dk1"/>
          </a:fillRef>
          <a:effectRef idx="3">
            <a:schemeClr val="dk1"/>
          </a:effectRef>
          <a:fontRef idx="minor">
            <a:schemeClr val="lt1"/>
          </a:fontRef>
        </p:style>
        <p:txBody>
          <a:bodyPr wrap="none" rtlCol="0">
            <a:spAutoFit/>
          </a:bodyPr>
          <a:lstStyle/>
          <a:p>
            <a:r>
              <a:rPr lang="en-US" sz="4400" dirty="0"/>
              <a:t>South</a:t>
            </a:r>
          </a:p>
        </p:txBody>
      </p:sp>
    </p:spTree>
    <p:extLst>
      <p:ext uri="{BB962C8B-B14F-4D97-AF65-F5344CB8AC3E}">
        <p14:creationId xmlns:p14="http://schemas.microsoft.com/office/powerpoint/2010/main" val="211429093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wipe(left)">
                                      <p:cBhvr>
                                        <p:cTn id="7" dur="1500"/>
                                        <p:tgtEl>
                                          <p:spTgt spid="19"/>
                                        </p:tgtEl>
                                      </p:cBhvr>
                                    </p:animEffect>
                                  </p:childTnLst>
                                </p:cTn>
                              </p:par>
                            </p:childTnLst>
                          </p:cTn>
                        </p:par>
                        <p:par>
                          <p:cTn id="8" fill="hold">
                            <p:stCondLst>
                              <p:cond delay="1500"/>
                            </p:stCondLst>
                            <p:childTnLst>
                              <p:par>
                                <p:cTn id="9" presetID="22" presetClass="entr" presetSubtype="4" fill="hold" nodeType="afterEffect">
                                  <p:stCondLst>
                                    <p:cond delay="0"/>
                                  </p:stCondLst>
                                  <p:childTnLst>
                                    <p:set>
                                      <p:cBhvr>
                                        <p:cTn id="10" dur="1" fill="hold">
                                          <p:stCondLst>
                                            <p:cond delay="0"/>
                                          </p:stCondLst>
                                        </p:cTn>
                                        <p:tgtEl>
                                          <p:spTgt spid="22"/>
                                        </p:tgtEl>
                                        <p:attrNameLst>
                                          <p:attrName>style.visibility</p:attrName>
                                        </p:attrNameLst>
                                      </p:cBhvr>
                                      <p:to>
                                        <p:strVal val="visible"/>
                                      </p:to>
                                    </p:set>
                                    <p:animEffect transition="in" filter="wipe(down)">
                                      <p:cBhvr>
                                        <p:cTn id="11" dur="1500"/>
                                        <p:tgtEl>
                                          <p:spTgt spid="22"/>
                                        </p:tgtEl>
                                      </p:cBhvr>
                                    </p:animEffect>
                                  </p:childTnLst>
                                </p:cTn>
                              </p:par>
                            </p:childTnLst>
                          </p:cTn>
                        </p:par>
                        <p:par>
                          <p:cTn id="12" fill="hold">
                            <p:stCondLst>
                              <p:cond delay="3000"/>
                            </p:stCondLst>
                            <p:childTnLst>
                              <p:par>
                                <p:cTn id="13" presetID="22" presetClass="entr" presetSubtype="4" fill="hold" nodeType="afterEffect">
                                  <p:stCondLst>
                                    <p:cond delay="0"/>
                                  </p:stCondLst>
                                  <p:childTnLst>
                                    <p:set>
                                      <p:cBhvr>
                                        <p:cTn id="14" dur="1" fill="hold">
                                          <p:stCondLst>
                                            <p:cond delay="0"/>
                                          </p:stCondLst>
                                        </p:cTn>
                                        <p:tgtEl>
                                          <p:spTgt spid="25"/>
                                        </p:tgtEl>
                                        <p:attrNameLst>
                                          <p:attrName>style.visibility</p:attrName>
                                        </p:attrNameLst>
                                      </p:cBhvr>
                                      <p:to>
                                        <p:strVal val="visible"/>
                                      </p:to>
                                    </p:set>
                                    <p:animEffect transition="in" filter="wipe(down)">
                                      <p:cBhvr>
                                        <p:cTn id="15" dur="1500"/>
                                        <p:tgtEl>
                                          <p:spTgt spid="25"/>
                                        </p:tgtEl>
                                      </p:cBhvr>
                                    </p:animEffect>
                                  </p:childTnLst>
                                </p:cTn>
                              </p:par>
                            </p:childTnLst>
                          </p:cTn>
                        </p:par>
                        <p:par>
                          <p:cTn id="16" fill="hold">
                            <p:stCondLst>
                              <p:cond delay="4500"/>
                            </p:stCondLst>
                            <p:childTnLst>
                              <p:par>
                                <p:cTn id="17" presetID="22" presetClass="entr" presetSubtype="2" fill="hold" nodeType="afterEffect">
                                  <p:stCondLst>
                                    <p:cond delay="0"/>
                                  </p:stCondLst>
                                  <p:childTnLst>
                                    <p:set>
                                      <p:cBhvr>
                                        <p:cTn id="18" dur="1" fill="hold">
                                          <p:stCondLst>
                                            <p:cond delay="0"/>
                                          </p:stCondLst>
                                        </p:cTn>
                                        <p:tgtEl>
                                          <p:spTgt spid="28"/>
                                        </p:tgtEl>
                                        <p:attrNameLst>
                                          <p:attrName>style.visibility</p:attrName>
                                        </p:attrNameLst>
                                      </p:cBhvr>
                                      <p:to>
                                        <p:strVal val="visible"/>
                                      </p:to>
                                    </p:set>
                                    <p:animEffect transition="in" filter="wipe(right)">
                                      <p:cBhvr>
                                        <p:cTn id="19" dur="1000"/>
                                        <p:tgtEl>
                                          <p:spTgt spid="28"/>
                                        </p:tgtEl>
                                      </p:cBhvr>
                                    </p:animEffect>
                                  </p:childTnLst>
                                </p:cTn>
                              </p:par>
                            </p:childTnLst>
                          </p:cTn>
                        </p:par>
                        <p:par>
                          <p:cTn id="20" fill="hold">
                            <p:stCondLst>
                              <p:cond delay="5500"/>
                            </p:stCondLst>
                            <p:childTnLst>
                              <p:par>
                                <p:cTn id="21" presetID="22" presetClass="entr" presetSubtype="2" fill="hold" nodeType="afterEffect">
                                  <p:stCondLst>
                                    <p:cond delay="0"/>
                                  </p:stCondLst>
                                  <p:childTnLst>
                                    <p:set>
                                      <p:cBhvr>
                                        <p:cTn id="22" dur="1" fill="hold">
                                          <p:stCondLst>
                                            <p:cond delay="0"/>
                                          </p:stCondLst>
                                        </p:cTn>
                                        <p:tgtEl>
                                          <p:spTgt spid="30"/>
                                        </p:tgtEl>
                                        <p:attrNameLst>
                                          <p:attrName>style.visibility</p:attrName>
                                        </p:attrNameLst>
                                      </p:cBhvr>
                                      <p:to>
                                        <p:strVal val="visible"/>
                                      </p:to>
                                    </p:set>
                                    <p:animEffect transition="in" filter="wipe(right)">
                                      <p:cBhvr>
                                        <p:cTn id="23" dur="1000"/>
                                        <p:tgtEl>
                                          <p:spTgt spid="30"/>
                                        </p:tgtEl>
                                      </p:cBhvr>
                                    </p:animEffect>
                                  </p:childTnLst>
                                </p:cTn>
                              </p:par>
                            </p:childTnLst>
                          </p:cTn>
                        </p:par>
                        <p:par>
                          <p:cTn id="24" fill="hold">
                            <p:stCondLst>
                              <p:cond delay="6500"/>
                            </p:stCondLst>
                            <p:childTnLst>
                              <p:par>
                                <p:cTn id="25" presetID="22" presetClass="entr" presetSubtype="1" fill="hold" nodeType="afterEffect">
                                  <p:stCondLst>
                                    <p:cond delay="0"/>
                                  </p:stCondLst>
                                  <p:childTnLst>
                                    <p:set>
                                      <p:cBhvr>
                                        <p:cTn id="26" dur="1" fill="hold">
                                          <p:stCondLst>
                                            <p:cond delay="0"/>
                                          </p:stCondLst>
                                        </p:cTn>
                                        <p:tgtEl>
                                          <p:spTgt spid="32"/>
                                        </p:tgtEl>
                                        <p:attrNameLst>
                                          <p:attrName>style.visibility</p:attrName>
                                        </p:attrNameLst>
                                      </p:cBhvr>
                                      <p:to>
                                        <p:strVal val="visible"/>
                                      </p:to>
                                    </p:set>
                                    <p:animEffect transition="in" filter="wipe(up)">
                                      <p:cBhvr>
                                        <p:cTn id="27" dur="1000"/>
                                        <p:tgtEl>
                                          <p:spTgt spid="32"/>
                                        </p:tgtEl>
                                      </p:cBhvr>
                                    </p:animEffect>
                                  </p:childTnLst>
                                </p:cTn>
                              </p:par>
                            </p:childTnLst>
                          </p:cTn>
                        </p:par>
                        <p:par>
                          <p:cTn id="28" fill="hold">
                            <p:stCondLst>
                              <p:cond delay="7500"/>
                            </p:stCondLst>
                            <p:childTnLst>
                              <p:par>
                                <p:cTn id="29" presetID="22" presetClass="entr" presetSubtype="1" fill="hold" nodeType="afterEffect">
                                  <p:stCondLst>
                                    <p:cond delay="0"/>
                                  </p:stCondLst>
                                  <p:childTnLst>
                                    <p:set>
                                      <p:cBhvr>
                                        <p:cTn id="30" dur="1" fill="hold">
                                          <p:stCondLst>
                                            <p:cond delay="0"/>
                                          </p:stCondLst>
                                        </p:cTn>
                                        <p:tgtEl>
                                          <p:spTgt spid="34"/>
                                        </p:tgtEl>
                                        <p:attrNameLst>
                                          <p:attrName>style.visibility</p:attrName>
                                        </p:attrNameLst>
                                      </p:cBhvr>
                                      <p:to>
                                        <p:strVal val="visible"/>
                                      </p:to>
                                    </p:set>
                                    <p:animEffect transition="in" filter="wipe(up)">
                                      <p:cBhvr>
                                        <p:cTn id="31" dur="1000"/>
                                        <p:tgtEl>
                                          <p:spTgt spid="34"/>
                                        </p:tgtEl>
                                      </p:cBhvr>
                                    </p:animEffect>
                                  </p:childTnLst>
                                </p:cTn>
                              </p:par>
                            </p:childTnLst>
                          </p:cTn>
                        </p:par>
                        <p:par>
                          <p:cTn id="32" fill="hold">
                            <p:stCondLst>
                              <p:cond delay="8500"/>
                            </p:stCondLst>
                            <p:childTnLst>
                              <p:par>
                                <p:cTn id="33" presetID="22" presetClass="entr" presetSubtype="1" fill="hold" nodeType="afterEffect">
                                  <p:stCondLst>
                                    <p:cond delay="0"/>
                                  </p:stCondLst>
                                  <p:childTnLst>
                                    <p:set>
                                      <p:cBhvr>
                                        <p:cTn id="34" dur="1" fill="hold">
                                          <p:stCondLst>
                                            <p:cond delay="0"/>
                                          </p:stCondLst>
                                        </p:cTn>
                                        <p:tgtEl>
                                          <p:spTgt spid="36"/>
                                        </p:tgtEl>
                                        <p:attrNameLst>
                                          <p:attrName>style.visibility</p:attrName>
                                        </p:attrNameLst>
                                      </p:cBhvr>
                                      <p:to>
                                        <p:strVal val="visible"/>
                                      </p:to>
                                    </p:set>
                                    <p:animEffect transition="in" filter="wipe(up)">
                                      <p:cBhvr>
                                        <p:cTn id="35" dur="1000"/>
                                        <p:tgtEl>
                                          <p:spTgt spid="36"/>
                                        </p:tgtEl>
                                      </p:cBhvr>
                                    </p:animEffect>
                                  </p:childTnLst>
                                </p:cTn>
                              </p:par>
                            </p:childTnLst>
                          </p:cTn>
                        </p:par>
                        <p:par>
                          <p:cTn id="36" fill="hold">
                            <p:stCondLst>
                              <p:cond delay="9500"/>
                            </p:stCondLst>
                            <p:childTnLst>
                              <p:par>
                                <p:cTn id="37" presetID="22" presetClass="entr" presetSubtype="1" fill="hold" nodeType="afterEffect">
                                  <p:stCondLst>
                                    <p:cond delay="0"/>
                                  </p:stCondLst>
                                  <p:childTnLst>
                                    <p:set>
                                      <p:cBhvr>
                                        <p:cTn id="38" dur="1" fill="hold">
                                          <p:stCondLst>
                                            <p:cond delay="0"/>
                                          </p:stCondLst>
                                        </p:cTn>
                                        <p:tgtEl>
                                          <p:spTgt spid="38"/>
                                        </p:tgtEl>
                                        <p:attrNameLst>
                                          <p:attrName>style.visibility</p:attrName>
                                        </p:attrNameLst>
                                      </p:cBhvr>
                                      <p:to>
                                        <p:strVal val="visible"/>
                                      </p:to>
                                    </p:set>
                                    <p:animEffect transition="in" filter="wipe(up)">
                                      <p:cBhvr>
                                        <p:cTn id="39" dur="1000"/>
                                        <p:tgtEl>
                                          <p:spTgt spid="38"/>
                                        </p:tgtEl>
                                      </p:cBhvr>
                                    </p:animEffect>
                                  </p:childTnLst>
                                </p:cTn>
                              </p:par>
                            </p:childTnLst>
                          </p:cTn>
                        </p:par>
                        <p:par>
                          <p:cTn id="40" fill="hold">
                            <p:stCondLst>
                              <p:cond delay="10500"/>
                            </p:stCondLst>
                            <p:childTnLst>
                              <p:par>
                                <p:cTn id="41" presetID="22" presetClass="entr" presetSubtype="8" fill="hold" nodeType="afterEffect">
                                  <p:stCondLst>
                                    <p:cond delay="0"/>
                                  </p:stCondLst>
                                  <p:childTnLst>
                                    <p:set>
                                      <p:cBhvr>
                                        <p:cTn id="42" dur="1" fill="hold">
                                          <p:stCondLst>
                                            <p:cond delay="0"/>
                                          </p:stCondLst>
                                        </p:cTn>
                                        <p:tgtEl>
                                          <p:spTgt spid="40"/>
                                        </p:tgtEl>
                                        <p:attrNameLst>
                                          <p:attrName>style.visibility</p:attrName>
                                        </p:attrNameLst>
                                      </p:cBhvr>
                                      <p:to>
                                        <p:strVal val="visible"/>
                                      </p:to>
                                    </p:set>
                                    <p:animEffect transition="in" filter="wipe(left)">
                                      <p:cBhvr>
                                        <p:cTn id="43" dur="1000"/>
                                        <p:tgtEl>
                                          <p:spTgt spid="40"/>
                                        </p:tgtEl>
                                      </p:cBhvr>
                                    </p:animEffect>
                                  </p:childTnLst>
                                </p:cTn>
                              </p:par>
                            </p:childTnLst>
                          </p:cTn>
                        </p:par>
                      </p:childTnLst>
                    </p:cTn>
                  </p:par>
                  <p:par>
                    <p:cTn id="44" fill="hold">
                      <p:stCondLst>
                        <p:cond delay="indefinite"/>
                      </p:stCondLst>
                      <p:childTnLst>
                        <p:par>
                          <p:cTn id="45" fill="hold">
                            <p:stCondLst>
                              <p:cond delay="0"/>
                            </p:stCondLst>
                            <p:childTnLst>
                              <p:par>
                                <p:cTn id="46" presetID="10" presetClass="exit" presetSubtype="0" fill="hold" nodeType="clickEffect">
                                  <p:stCondLst>
                                    <p:cond delay="0"/>
                                  </p:stCondLst>
                                  <p:childTnLst>
                                    <p:animEffect transition="out" filter="fade">
                                      <p:cBhvr>
                                        <p:cTn id="47" dur="500"/>
                                        <p:tgtEl>
                                          <p:spTgt spid="19"/>
                                        </p:tgtEl>
                                      </p:cBhvr>
                                    </p:animEffect>
                                    <p:set>
                                      <p:cBhvr>
                                        <p:cTn id="48" dur="1" fill="hold">
                                          <p:stCondLst>
                                            <p:cond delay="499"/>
                                          </p:stCondLst>
                                        </p:cTn>
                                        <p:tgtEl>
                                          <p:spTgt spid="19"/>
                                        </p:tgtEl>
                                        <p:attrNameLst>
                                          <p:attrName>style.visibility</p:attrName>
                                        </p:attrNameLst>
                                      </p:cBhvr>
                                      <p:to>
                                        <p:strVal val="hidden"/>
                                      </p:to>
                                    </p:set>
                                  </p:childTnLst>
                                </p:cTn>
                              </p:par>
                              <p:par>
                                <p:cTn id="49" presetID="10" presetClass="exit" presetSubtype="0" fill="hold" nodeType="withEffect">
                                  <p:stCondLst>
                                    <p:cond delay="0"/>
                                  </p:stCondLst>
                                  <p:childTnLst>
                                    <p:animEffect transition="out" filter="fade">
                                      <p:cBhvr>
                                        <p:cTn id="50" dur="500"/>
                                        <p:tgtEl>
                                          <p:spTgt spid="22"/>
                                        </p:tgtEl>
                                      </p:cBhvr>
                                    </p:animEffect>
                                    <p:set>
                                      <p:cBhvr>
                                        <p:cTn id="51" dur="1" fill="hold">
                                          <p:stCondLst>
                                            <p:cond delay="499"/>
                                          </p:stCondLst>
                                        </p:cTn>
                                        <p:tgtEl>
                                          <p:spTgt spid="22"/>
                                        </p:tgtEl>
                                        <p:attrNameLst>
                                          <p:attrName>style.visibility</p:attrName>
                                        </p:attrNameLst>
                                      </p:cBhvr>
                                      <p:to>
                                        <p:strVal val="hidden"/>
                                      </p:to>
                                    </p:set>
                                  </p:childTnLst>
                                </p:cTn>
                              </p:par>
                              <p:par>
                                <p:cTn id="52" presetID="10" presetClass="exit" presetSubtype="0" fill="hold" nodeType="withEffect">
                                  <p:stCondLst>
                                    <p:cond delay="0"/>
                                  </p:stCondLst>
                                  <p:childTnLst>
                                    <p:animEffect transition="out" filter="fade">
                                      <p:cBhvr>
                                        <p:cTn id="53" dur="500"/>
                                        <p:tgtEl>
                                          <p:spTgt spid="25"/>
                                        </p:tgtEl>
                                      </p:cBhvr>
                                    </p:animEffect>
                                    <p:set>
                                      <p:cBhvr>
                                        <p:cTn id="54" dur="1" fill="hold">
                                          <p:stCondLst>
                                            <p:cond delay="499"/>
                                          </p:stCondLst>
                                        </p:cTn>
                                        <p:tgtEl>
                                          <p:spTgt spid="25"/>
                                        </p:tgtEl>
                                        <p:attrNameLst>
                                          <p:attrName>style.visibility</p:attrName>
                                        </p:attrNameLst>
                                      </p:cBhvr>
                                      <p:to>
                                        <p:strVal val="hidden"/>
                                      </p:to>
                                    </p:set>
                                  </p:childTnLst>
                                </p:cTn>
                              </p:par>
                              <p:par>
                                <p:cTn id="55" presetID="10" presetClass="exit" presetSubtype="0" fill="hold" nodeType="withEffect">
                                  <p:stCondLst>
                                    <p:cond delay="0"/>
                                  </p:stCondLst>
                                  <p:childTnLst>
                                    <p:animEffect transition="out" filter="fade">
                                      <p:cBhvr>
                                        <p:cTn id="56" dur="500"/>
                                        <p:tgtEl>
                                          <p:spTgt spid="28"/>
                                        </p:tgtEl>
                                      </p:cBhvr>
                                    </p:animEffect>
                                    <p:set>
                                      <p:cBhvr>
                                        <p:cTn id="57" dur="1" fill="hold">
                                          <p:stCondLst>
                                            <p:cond delay="499"/>
                                          </p:stCondLst>
                                        </p:cTn>
                                        <p:tgtEl>
                                          <p:spTgt spid="28"/>
                                        </p:tgtEl>
                                        <p:attrNameLst>
                                          <p:attrName>style.visibility</p:attrName>
                                        </p:attrNameLst>
                                      </p:cBhvr>
                                      <p:to>
                                        <p:strVal val="hidden"/>
                                      </p:to>
                                    </p:set>
                                  </p:childTnLst>
                                </p:cTn>
                              </p:par>
                              <p:par>
                                <p:cTn id="58" presetID="10" presetClass="exit" presetSubtype="0" fill="hold" nodeType="withEffect">
                                  <p:stCondLst>
                                    <p:cond delay="0"/>
                                  </p:stCondLst>
                                  <p:childTnLst>
                                    <p:animEffect transition="out" filter="fade">
                                      <p:cBhvr>
                                        <p:cTn id="59" dur="500"/>
                                        <p:tgtEl>
                                          <p:spTgt spid="30"/>
                                        </p:tgtEl>
                                      </p:cBhvr>
                                    </p:animEffect>
                                    <p:set>
                                      <p:cBhvr>
                                        <p:cTn id="60" dur="1" fill="hold">
                                          <p:stCondLst>
                                            <p:cond delay="499"/>
                                          </p:stCondLst>
                                        </p:cTn>
                                        <p:tgtEl>
                                          <p:spTgt spid="30"/>
                                        </p:tgtEl>
                                        <p:attrNameLst>
                                          <p:attrName>style.visibility</p:attrName>
                                        </p:attrNameLst>
                                      </p:cBhvr>
                                      <p:to>
                                        <p:strVal val="hidden"/>
                                      </p:to>
                                    </p:set>
                                  </p:childTnLst>
                                </p:cTn>
                              </p:par>
                              <p:par>
                                <p:cTn id="61" presetID="10" presetClass="exit" presetSubtype="0" fill="hold" nodeType="withEffect">
                                  <p:stCondLst>
                                    <p:cond delay="0"/>
                                  </p:stCondLst>
                                  <p:childTnLst>
                                    <p:animEffect transition="out" filter="fade">
                                      <p:cBhvr>
                                        <p:cTn id="62" dur="500"/>
                                        <p:tgtEl>
                                          <p:spTgt spid="32"/>
                                        </p:tgtEl>
                                      </p:cBhvr>
                                    </p:animEffect>
                                    <p:set>
                                      <p:cBhvr>
                                        <p:cTn id="63" dur="1" fill="hold">
                                          <p:stCondLst>
                                            <p:cond delay="499"/>
                                          </p:stCondLst>
                                        </p:cTn>
                                        <p:tgtEl>
                                          <p:spTgt spid="32"/>
                                        </p:tgtEl>
                                        <p:attrNameLst>
                                          <p:attrName>style.visibility</p:attrName>
                                        </p:attrNameLst>
                                      </p:cBhvr>
                                      <p:to>
                                        <p:strVal val="hidden"/>
                                      </p:to>
                                    </p:set>
                                  </p:childTnLst>
                                </p:cTn>
                              </p:par>
                              <p:par>
                                <p:cTn id="64" presetID="10" presetClass="exit" presetSubtype="0" fill="hold" nodeType="withEffect">
                                  <p:stCondLst>
                                    <p:cond delay="0"/>
                                  </p:stCondLst>
                                  <p:childTnLst>
                                    <p:animEffect transition="out" filter="fade">
                                      <p:cBhvr>
                                        <p:cTn id="65" dur="500"/>
                                        <p:tgtEl>
                                          <p:spTgt spid="34"/>
                                        </p:tgtEl>
                                      </p:cBhvr>
                                    </p:animEffect>
                                    <p:set>
                                      <p:cBhvr>
                                        <p:cTn id="66" dur="1" fill="hold">
                                          <p:stCondLst>
                                            <p:cond delay="499"/>
                                          </p:stCondLst>
                                        </p:cTn>
                                        <p:tgtEl>
                                          <p:spTgt spid="34"/>
                                        </p:tgtEl>
                                        <p:attrNameLst>
                                          <p:attrName>style.visibility</p:attrName>
                                        </p:attrNameLst>
                                      </p:cBhvr>
                                      <p:to>
                                        <p:strVal val="hidden"/>
                                      </p:to>
                                    </p:set>
                                  </p:childTnLst>
                                </p:cTn>
                              </p:par>
                              <p:par>
                                <p:cTn id="67" presetID="10" presetClass="exit" presetSubtype="0" fill="hold" nodeType="withEffect">
                                  <p:stCondLst>
                                    <p:cond delay="0"/>
                                  </p:stCondLst>
                                  <p:childTnLst>
                                    <p:animEffect transition="out" filter="fade">
                                      <p:cBhvr>
                                        <p:cTn id="68" dur="500"/>
                                        <p:tgtEl>
                                          <p:spTgt spid="36"/>
                                        </p:tgtEl>
                                      </p:cBhvr>
                                    </p:animEffect>
                                    <p:set>
                                      <p:cBhvr>
                                        <p:cTn id="69" dur="1" fill="hold">
                                          <p:stCondLst>
                                            <p:cond delay="499"/>
                                          </p:stCondLst>
                                        </p:cTn>
                                        <p:tgtEl>
                                          <p:spTgt spid="36"/>
                                        </p:tgtEl>
                                        <p:attrNameLst>
                                          <p:attrName>style.visibility</p:attrName>
                                        </p:attrNameLst>
                                      </p:cBhvr>
                                      <p:to>
                                        <p:strVal val="hidden"/>
                                      </p:to>
                                    </p:set>
                                  </p:childTnLst>
                                </p:cTn>
                              </p:par>
                              <p:par>
                                <p:cTn id="70" presetID="10" presetClass="exit" presetSubtype="0" fill="hold" nodeType="withEffect">
                                  <p:stCondLst>
                                    <p:cond delay="0"/>
                                  </p:stCondLst>
                                  <p:childTnLst>
                                    <p:animEffect transition="out" filter="fade">
                                      <p:cBhvr>
                                        <p:cTn id="71" dur="500"/>
                                        <p:tgtEl>
                                          <p:spTgt spid="38"/>
                                        </p:tgtEl>
                                      </p:cBhvr>
                                    </p:animEffect>
                                    <p:set>
                                      <p:cBhvr>
                                        <p:cTn id="72" dur="1" fill="hold">
                                          <p:stCondLst>
                                            <p:cond delay="499"/>
                                          </p:stCondLst>
                                        </p:cTn>
                                        <p:tgtEl>
                                          <p:spTgt spid="38"/>
                                        </p:tgtEl>
                                        <p:attrNameLst>
                                          <p:attrName>style.visibility</p:attrName>
                                        </p:attrNameLst>
                                      </p:cBhvr>
                                      <p:to>
                                        <p:strVal val="hidden"/>
                                      </p:to>
                                    </p:set>
                                  </p:childTnLst>
                                </p:cTn>
                              </p:par>
                              <p:par>
                                <p:cTn id="73" presetID="10" presetClass="exit" presetSubtype="0" fill="hold" nodeType="withEffect">
                                  <p:stCondLst>
                                    <p:cond delay="0"/>
                                  </p:stCondLst>
                                  <p:childTnLst>
                                    <p:animEffect transition="out" filter="fade">
                                      <p:cBhvr>
                                        <p:cTn id="74" dur="500"/>
                                        <p:tgtEl>
                                          <p:spTgt spid="40"/>
                                        </p:tgtEl>
                                      </p:cBhvr>
                                    </p:animEffect>
                                    <p:set>
                                      <p:cBhvr>
                                        <p:cTn id="75" dur="1" fill="hold">
                                          <p:stCondLst>
                                            <p:cond delay="499"/>
                                          </p:stCondLst>
                                        </p:cTn>
                                        <p:tgtEl>
                                          <p:spTgt spid="40"/>
                                        </p:tgtEl>
                                        <p:attrNameLst>
                                          <p:attrName>style.visibility</p:attrName>
                                        </p:attrNameLst>
                                      </p:cBhvr>
                                      <p:to>
                                        <p:strVal val="hidden"/>
                                      </p:to>
                                    </p:set>
                                  </p:childTnLst>
                                </p:cTn>
                              </p:par>
                            </p:childTnLst>
                          </p:cTn>
                        </p:par>
                      </p:childTnLst>
                    </p:cTn>
                  </p:par>
                  <p:par>
                    <p:cTn id="76" fill="hold">
                      <p:stCondLst>
                        <p:cond delay="indefinite"/>
                      </p:stCondLst>
                      <p:childTnLst>
                        <p:par>
                          <p:cTn id="77" fill="hold">
                            <p:stCondLst>
                              <p:cond delay="0"/>
                            </p:stCondLst>
                            <p:childTnLst>
                              <p:par>
                                <p:cTn id="78" presetID="10" presetClass="entr" presetSubtype="0" fill="hold" grpId="0" nodeType="clickEffect">
                                  <p:stCondLst>
                                    <p:cond delay="0"/>
                                  </p:stCondLst>
                                  <p:childTnLst>
                                    <p:set>
                                      <p:cBhvr>
                                        <p:cTn id="79" dur="1" fill="hold">
                                          <p:stCondLst>
                                            <p:cond delay="0"/>
                                          </p:stCondLst>
                                        </p:cTn>
                                        <p:tgtEl>
                                          <p:spTgt spid="45"/>
                                        </p:tgtEl>
                                        <p:attrNameLst>
                                          <p:attrName>style.visibility</p:attrName>
                                        </p:attrNameLst>
                                      </p:cBhvr>
                                      <p:to>
                                        <p:strVal val="visible"/>
                                      </p:to>
                                    </p:set>
                                    <p:animEffect transition="in" filter="fade">
                                      <p:cBhvr>
                                        <p:cTn id="80" dur="500"/>
                                        <p:tgtEl>
                                          <p:spTgt spid="45"/>
                                        </p:tgtEl>
                                      </p:cBhvr>
                                    </p:animEffect>
                                  </p:childTnLst>
                                </p:cTn>
                              </p:par>
                            </p:childTnLst>
                          </p:cTn>
                        </p:par>
                        <p:par>
                          <p:cTn id="81" fill="hold">
                            <p:stCondLst>
                              <p:cond delay="500"/>
                            </p:stCondLst>
                            <p:childTnLst>
                              <p:par>
                                <p:cTn id="82" presetID="22" presetClass="entr" presetSubtype="8" fill="hold" grpId="0" nodeType="afterEffect">
                                  <p:stCondLst>
                                    <p:cond delay="0"/>
                                  </p:stCondLst>
                                  <p:childTnLst>
                                    <p:set>
                                      <p:cBhvr>
                                        <p:cTn id="83" dur="1" fill="hold">
                                          <p:stCondLst>
                                            <p:cond delay="0"/>
                                          </p:stCondLst>
                                        </p:cTn>
                                        <p:tgtEl>
                                          <p:spTgt spid="17"/>
                                        </p:tgtEl>
                                        <p:attrNameLst>
                                          <p:attrName>style.visibility</p:attrName>
                                        </p:attrNameLst>
                                      </p:cBhvr>
                                      <p:to>
                                        <p:strVal val="visible"/>
                                      </p:to>
                                    </p:set>
                                    <p:animEffect transition="in" filter="wipe(left)">
                                      <p:cBhvr>
                                        <p:cTn id="84" dur="500"/>
                                        <p:tgtEl>
                                          <p:spTgt spid="17"/>
                                        </p:tgtEl>
                                      </p:cBhvr>
                                    </p:animEffect>
                                  </p:childTnLst>
                                </p:cTn>
                              </p:par>
                            </p:childTnLst>
                          </p:cTn>
                        </p:par>
                        <p:par>
                          <p:cTn id="85" fill="hold">
                            <p:stCondLst>
                              <p:cond delay="1000"/>
                            </p:stCondLst>
                            <p:childTnLst>
                              <p:par>
                                <p:cTn id="86" presetID="10" presetClass="entr" presetSubtype="0" fill="hold" grpId="0" nodeType="afterEffect">
                                  <p:stCondLst>
                                    <p:cond delay="0"/>
                                  </p:stCondLst>
                                  <p:childTnLst>
                                    <p:set>
                                      <p:cBhvr>
                                        <p:cTn id="87" dur="1" fill="hold">
                                          <p:stCondLst>
                                            <p:cond delay="0"/>
                                          </p:stCondLst>
                                        </p:cTn>
                                        <p:tgtEl>
                                          <p:spTgt spid="44"/>
                                        </p:tgtEl>
                                        <p:attrNameLst>
                                          <p:attrName>style.visibility</p:attrName>
                                        </p:attrNameLst>
                                      </p:cBhvr>
                                      <p:to>
                                        <p:strVal val="visible"/>
                                      </p:to>
                                    </p:set>
                                    <p:animEffect transition="in" filter="fade">
                                      <p:cBhvr>
                                        <p:cTn id="88" dur="5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44" grpId="0" animBg="1"/>
      <p:bldP spid="45"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Picture 2" descr="http://rst.gsfc.nasa.gov/Sect6/Jerusalem_oldcity_000215_IKONOS.jpg"/>
          <p:cNvPicPr>
            <a:picLocks noChangeAspect="1" noChangeArrowheads="1"/>
          </p:cNvPicPr>
          <p:nvPr/>
        </p:nvPicPr>
        <p:blipFill rotWithShape="1">
          <a:blip r:embed="rId2" cstate="print"/>
          <a:srcRect l="15000" r="18334" b="22222"/>
          <a:stretch/>
        </p:blipFill>
        <p:spPr bwMode="auto">
          <a:xfrm>
            <a:off x="2177143" y="0"/>
            <a:ext cx="7837714" cy="6858000"/>
          </a:xfrm>
          <a:prstGeom prst="rect">
            <a:avLst/>
          </a:prstGeom>
          <a:noFill/>
        </p:spPr>
      </p:pic>
      <p:sp>
        <p:nvSpPr>
          <p:cNvPr id="2" name="Arrow: Left-Right 1">
            <a:extLst>
              <a:ext uri="{FF2B5EF4-FFF2-40B4-BE49-F238E27FC236}">
                <a16:creationId xmlns:a16="http://schemas.microsoft.com/office/drawing/2014/main" id="{26D1F5BC-6977-416D-92F3-35CADA032681}"/>
              </a:ext>
            </a:extLst>
          </p:cNvPr>
          <p:cNvSpPr/>
          <p:nvPr/>
        </p:nvSpPr>
        <p:spPr>
          <a:xfrm rot="13132862" flipV="1">
            <a:off x="2245134" y="3300854"/>
            <a:ext cx="8208988" cy="798613"/>
          </a:xfrm>
          <a:prstGeom prst="lef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t>9/10 of a mile</a:t>
            </a:r>
          </a:p>
        </p:txBody>
      </p:sp>
      <p:sp>
        <p:nvSpPr>
          <p:cNvPr id="18" name="Arrow: Left-Right 17">
            <a:extLst>
              <a:ext uri="{FF2B5EF4-FFF2-40B4-BE49-F238E27FC236}">
                <a16:creationId xmlns:a16="http://schemas.microsoft.com/office/drawing/2014/main" id="{231C972F-6839-4F2D-99CB-EB006DEEFDAE}"/>
              </a:ext>
            </a:extLst>
          </p:cNvPr>
          <p:cNvSpPr/>
          <p:nvPr/>
        </p:nvSpPr>
        <p:spPr>
          <a:xfrm rot="6334298" flipV="1">
            <a:off x="2440815" y="2821458"/>
            <a:ext cx="6253059" cy="798613"/>
          </a:xfrm>
          <a:prstGeom prst="lef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t>3/4 of a mile</a:t>
            </a:r>
          </a:p>
        </p:txBody>
      </p:sp>
      <p:sp>
        <p:nvSpPr>
          <p:cNvPr id="20" name="Arrow: Left-Right 19">
            <a:extLst>
              <a:ext uri="{FF2B5EF4-FFF2-40B4-BE49-F238E27FC236}">
                <a16:creationId xmlns:a16="http://schemas.microsoft.com/office/drawing/2014/main" id="{67AEFFDA-BE6D-4181-AB09-354F9C303996}"/>
              </a:ext>
            </a:extLst>
          </p:cNvPr>
          <p:cNvSpPr/>
          <p:nvPr/>
        </p:nvSpPr>
        <p:spPr>
          <a:xfrm rot="9754966" flipV="1">
            <a:off x="3899647" y="3112611"/>
            <a:ext cx="4627163" cy="798613"/>
          </a:xfrm>
          <a:prstGeom prst="lef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t>6 tenths  of a mile</a:t>
            </a:r>
          </a:p>
        </p:txBody>
      </p:sp>
      <p:sp>
        <p:nvSpPr>
          <p:cNvPr id="21" name="Oval 20">
            <a:extLst>
              <a:ext uri="{FF2B5EF4-FFF2-40B4-BE49-F238E27FC236}">
                <a16:creationId xmlns:a16="http://schemas.microsoft.com/office/drawing/2014/main" id="{DBB7955E-96B0-46D8-9D8C-D8CA8EC25D1A}"/>
              </a:ext>
            </a:extLst>
          </p:cNvPr>
          <p:cNvSpPr/>
          <p:nvPr/>
        </p:nvSpPr>
        <p:spPr>
          <a:xfrm>
            <a:off x="7235425" y="3326674"/>
            <a:ext cx="752511" cy="685799"/>
          </a:xfrm>
          <a:prstGeom prst="ellipse">
            <a:avLst/>
          </a:prstGeom>
          <a:noFill/>
          <a:ln w="2032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Tree>
    <p:extLst>
      <p:ext uri="{BB962C8B-B14F-4D97-AF65-F5344CB8AC3E}">
        <p14:creationId xmlns:p14="http://schemas.microsoft.com/office/powerpoint/2010/main" val="141538591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xit" presetSubtype="0" fill="hold" grpId="1" nodeType="clickEffect">
                                  <p:stCondLst>
                                    <p:cond delay="0"/>
                                  </p:stCondLst>
                                  <p:childTnLst>
                                    <p:animEffect transition="out" filter="fade">
                                      <p:cBhvr>
                                        <p:cTn id="11" dur="500"/>
                                        <p:tgtEl>
                                          <p:spTgt spid="2"/>
                                        </p:tgtEl>
                                      </p:cBhvr>
                                    </p:animEffect>
                                    <p:set>
                                      <p:cBhvr>
                                        <p:cTn id="12" dur="1" fill="hold">
                                          <p:stCondLst>
                                            <p:cond delay="499"/>
                                          </p:stCondLst>
                                        </p:cTn>
                                        <p:tgtEl>
                                          <p:spTgt spid="2"/>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8"/>
                                        </p:tgtEl>
                                        <p:attrNameLst>
                                          <p:attrName>style.visibility</p:attrName>
                                        </p:attrNameLst>
                                      </p:cBhvr>
                                      <p:to>
                                        <p:strVal val="visible"/>
                                      </p:to>
                                    </p:set>
                                    <p:animEffect transition="in" filter="fade">
                                      <p:cBhvr>
                                        <p:cTn id="17" dur="500"/>
                                        <p:tgtEl>
                                          <p:spTgt spid="18"/>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xit" presetSubtype="0" fill="hold" grpId="1" nodeType="clickEffect">
                                  <p:stCondLst>
                                    <p:cond delay="0"/>
                                  </p:stCondLst>
                                  <p:childTnLst>
                                    <p:animEffect transition="out" filter="fade">
                                      <p:cBhvr>
                                        <p:cTn id="21" dur="500"/>
                                        <p:tgtEl>
                                          <p:spTgt spid="18"/>
                                        </p:tgtEl>
                                      </p:cBhvr>
                                    </p:animEffect>
                                    <p:set>
                                      <p:cBhvr>
                                        <p:cTn id="22" dur="1" fill="hold">
                                          <p:stCondLst>
                                            <p:cond delay="499"/>
                                          </p:stCondLst>
                                        </p:cTn>
                                        <p:tgtEl>
                                          <p:spTgt spid="18"/>
                                        </p:tgtEl>
                                        <p:attrNameLst>
                                          <p:attrName>style.visibility</p:attrName>
                                        </p:attrNameLst>
                                      </p:cBhvr>
                                      <p:to>
                                        <p:strVal val="hidden"/>
                                      </p:to>
                                    </p:se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20"/>
                                        </p:tgtEl>
                                        <p:attrNameLst>
                                          <p:attrName>style.visibility</p:attrName>
                                        </p:attrNameLst>
                                      </p:cBhvr>
                                      <p:to>
                                        <p:strVal val="visible"/>
                                      </p:to>
                                    </p:set>
                                    <p:animEffect transition="in" filter="fade">
                                      <p:cBhvr>
                                        <p:cTn id="27" dur="500"/>
                                        <p:tgtEl>
                                          <p:spTgt spid="20"/>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xit" presetSubtype="0" fill="hold" grpId="1" nodeType="clickEffect">
                                  <p:stCondLst>
                                    <p:cond delay="0"/>
                                  </p:stCondLst>
                                  <p:childTnLst>
                                    <p:animEffect transition="out" filter="fade">
                                      <p:cBhvr>
                                        <p:cTn id="31" dur="500"/>
                                        <p:tgtEl>
                                          <p:spTgt spid="20"/>
                                        </p:tgtEl>
                                      </p:cBhvr>
                                    </p:animEffect>
                                    <p:set>
                                      <p:cBhvr>
                                        <p:cTn id="32" dur="1" fill="hold">
                                          <p:stCondLst>
                                            <p:cond delay="499"/>
                                          </p:stCondLst>
                                        </p:cTn>
                                        <p:tgtEl>
                                          <p:spTgt spid="20"/>
                                        </p:tgtEl>
                                        <p:attrNameLst>
                                          <p:attrName>style.visibility</p:attrName>
                                        </p:attrNameLst>
                                      </p:cBhvr>
                                      <p:to>
                                        <p:strVal val="hidden"/>
                                      </p:to>
                                    </p:set>
                                  </p:childTnLst>
                                </p:cTn>
                              </p:par>
                            </p:childTnLst>
                          </p:cTn>
                        </p:par>
                        <p:par>
                          <p:cTn id="33" fill="hold">
                            <p:stCondLst>
                              <p:cond delay="500"/>
                            </p:stCondLst>
                            <p:childTnLst>
                              <p:par>
                                <p:cTn id="34" presetID="20" presetClass="entr" presetSubtype="0" fill="hold" grpId="0" nodeType="afterEffect">
                                  <p:stCondLst>
                                    <p:cond delay="0"/>
                                  </p:stCondLst>
                                  <p:childTnLst>
                                    <p:set>
                                      <p:cBhvr>
                                        <p:cTn id="35" dur="1" fill="hold">
                                          <p:stCondLst>
                                            <p:cond delay="0"/>
                                          </p:stCondLst>
                                        </p:cTn>
                                        <p:tgtEl>
                                          <p:spTgt spid="21"/>
                                        </p:tgtEl>
                                        <p:attrNameLst>
                                          <p:attrName>style.visibility</p:attrName>
                                        </p:attrNameLst>
                                      </p:cBhvr>
                                      <p:to>
                                        <p:strVal val="visible"/>
                                      </p:to>
                                    </p:set>
                                    <p:animEffect transition="in" filter="wedge">
                                      <p:cBhvr>
                                        <p:cTn id="36" dur="500"/>
                                        <p:tgtEl>
                                          <p:spTgt spid="21"/>
                                        </p:tgtEl>
                                      </p:cBhvr>
                                    </p:animEffect>
                                  </p:childTnLst>
                                </p:cTn>
                              </p:par>
                            </p:childTnLst>
                          </p:cTn>
                        </p:par>
                      </p:childTnLst>
                    </p:cTn>
                  </p:par>
                  <p:par>
                    <p:cTn id="37" fill="hold">
                      <p:stCondLst>
                        <p:cond delay="indefinite"/>
                      </p:stCondLst>
                      <p:childTnLst>
                        <p:par>
                          <p:cTn id="38" fill="hold">
                            <p:stCondLst>
                              <p:cond delay="0"/>
                            </p:stCondLst>
                            <p:childTnLst>
                              <p:par>
                                <p:cTn id="39" presetID="10" presetClass="exit" presetSubtype="0" fill="hold" grpId="1" nodeType="clickEffect">
                                  <p:stCondLst>
                                    <p:cond delay="0"/>
                                  </p:stCondLst>
                                  <p:childTnLst>
                                    <p:animEffect transition="out" filter="fade">
                                      <p:cBhvr>
                                        <p:cTn id="40" dur="500"/>
                                        <p:tgtEl>
                                          <p:spTgt spid="21"/>
                                        </p:tgtEl>
                                      </p:cBhvr>
                                    </p:animEffect>
                                    <p:set>
                                      <p:cBhvr>
                                        <p:cTn id="41" dur="1" fill="hold">
                                          <p:stCondLst>
                                            <p:cond delay="499"/>
                                          </p:stCondLst>
                                        </p:cTn>
                                        <p:tgtEl>
                                          <p:spTgt spid="2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 grpId="1" animBg="1"/>
      <p:bldP spid="18" grpId="0" animBg="1"/>
      <p:bldP spid="18" grpId="1" animBg="1"/>
      <p:bldP spid="20" grpId="0" animBg="1"/>
      <p:bldP spid="20" grpId="1" animBg="1"/>
      <p:bldP spid="21" grpId="0" animBg="1"/>
      <p:bldP spid="21" grpId="1"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descr="J:\Images\Bible Photos\Rohr Atlas Photos\Jerusaelem and Temple Aerial - View N.jpg"/>
          <p:cNvPicPr>
            <a:picLocks noChangeAspect="1" noChangeArrowheads="1"/>
          </p:cNvPicPr>
          <p:nvPr/>
        </p:nvPicPr>
        <p:blipFill rotWithShape="1">
          <a:blip r:embed="rId2" cstate="print"/>
          <a:srcRect b="14445"/>
          <a:stretch/>
        </p:blipFill>
        <p:spPr bwMode="auto">
          <a:xfrm>
            <a:off x="6290765" y="0"/>
            <a:ext cx="5901235" cy="6858000"/>
          </a:xfrm>
          <a:prstGeom prst="rect">
            <a:avLst/>
          </a:prstGeom>
          <a:noFill/>
        </p:spPr>
      </p:pic>
      <p:sp>
        <p:nvSpPr>
          <p:cNvPr id="3" name="Rectangle 2"/>
          <p:cNvSpPr/>
          <p:nvPr/>
        </p:nvSpPr>
        <p:spPr>
          <a:xfrm>
            <a:off x="-1" y="0"/>
            <a:ext cx="6290766" cy="1569660"/>
          </a:xfrm>
          <a:prstGeom prst="rect">
            <a:avLst/>
          </a:prstGeom>
        </p:spPr>
        <p:txBody>
          <a:bodyPr wrap="square">
            <a:spAutoFit/>
          </a:bodyPr>
          <a:lstStyle/>
          <a:p>
            <a:pPr lvl="0" algn="ctr"/>
            <a:r>
              <a:rPr lang="en-US" sz="4800" b="1" dirty="0">
                <a:solidFill>
                  <a:prstClr val="white"/>
                </a:solidFill>
              </a:rPr>
              <a:t>Jerusalem </a:t>
            </a:r>
          </a:p>
          <a:p>
            <a:pPr lvl="0" algn="ctr"/>
            <a:r>
              <a:rPr lang="en-US" sz="4800" b="1" dirty="0">
                <a:solidFill>
                  <a:prstClr val="white"/>
                </a:solidFill>
              </a:rPr>
              <a:t>(looking North)</a:t>
            </a:r>
          </a:p>
        </p:txBody>
      </p:sp>
      <p:sp>
        <p:nvSpPr>
          <p:cNvPr id="4" name="Rectangle 3"/>
          <p:cNvSpPr/>
          <p:nvPr/>
        </p:nvSpPr>
        <p:spPr>
          <a:xfrm>
            <a:off x="8382000" y="1981200"/>
            <a:ext cx="1676400" cy="2209800"/>
          </a:xfrm>
          <a:prstGeom prst="rect">
            <a:avLst/>
          </a:prstGeom>
          <a:noFill/>
          <a:ln w="762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ctangle 1">
            <a:extLst>
              <a:ext uri="{FF2B5EF4-FFF2-40B4-BE49-F238E27FC236}">
                <a16:creationId xmlns:a16="http://schemas.microsoft.com/office/drawing/2014/main" id="{5A17C814-429F-4DA6-9AE5-BE2C80092A05}"/>
              </a:ext>
            </a:extLst>
          </p:cNvPr>
          <p:cNvSpPr/>
          <p:nvPr/>
        </p:nvSpPr>
        <p:spPr>
          <a:xfrm>
            <a:off x="249783" y="1752600"/>
            <a:ext cx="5770017" cy="4031873"/>
          </a:xfrm>
          <a:prstGeom prst="rect">
            <a:avLst/>
          </a:prstGeom>
        </p:spPr>
        <p:txBody>
          <a:bodyPr wrap="square">
            <a:spAutoFit/>
          </a:bodyPr>
          <a:lstStyle/>
          <a:p>
            <a:pPr algn="ctr"/>
            <a:r>
              <a:rPr lang="en-US" sz="4000" b="1" dirty="0">
                <a:solidFill>
                  <a:schemeClr val="bg1"/>
                </a:solidFill>
              </a:rPr>
              <a:t>Psalm 125:1f</a:t>
            </a:r>
          </a:p>
          <a:p>
            <a:pPr algn="just"/>
            <a:r>
              <a:rPr lang="en-US" sz="3600" b="1" dirty="0">
                <a:solidFill>
                  <a:schemeClr val="bg1"/>
                </a:solidFill>
                <a:latin typeface="Monotype Corsiva" panose="03010101010201010101" pitchFamily="66" charset="0"/>
              </a:rPr>
              <a:t>Those who trust in the Lord are as Mount Zion, which cannot be moved but abides forever.  As the mountains surround Jerusalem, so the Lord surrounds His people from this time forth and forever. </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descr="J:\Images\Bible Photos\Rohr Atlas Photos\Jerusalem 008.jpg"/>
          <p:cNvPicPr>
            <a:picLocks noChangeAspect="1" noChangeArrowheads="1"/>
          </p:cNvPicPr>
          <p:nvPr/>
        </p:nvPicPr>
        <p:blipFill rotWithShape="1">
          <a:blip r:embed="rId2" cstate="print"/>
          <a:srcRect b="6666"/>
          <a:stretch/>
        </p:blipFill>
        <p:spPr bwMode="auto">
          <a:xfrm>
            <a:off x="7055438" y="-1"/>
            <a:ext cx="5136562" cy="6868601"/>
          </a:xfrm>
          <a:prstGeom prst="rect">
            <a:avLst/>
          </a:prstGeom>
          <a:noFill/>
        </p:spPr>
      </p:pic>
      <p:sp>
        <p:nvSpPr>
          <p:cNvPr id="5" name="Right Arrow 4"/>
          <p:cNvSpPr/>
          <p:nvPr/>
        </p:nvSpPr>
        <p:spPr>
          <a:xfrm rot="21255664">
            <a:off x="7395121" y="1961901"/>
            <a:ext cx="4200472" cy="284974"/>
          </a:xfrm>
          <a:prstGeom prst="rightArrow">
            <a:avLst>
              <a:gd name="adj1" fmla="val 50000"/>
              <a:gd name="adj2" fmla="val 150096"/>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227CFEAF-185B-485B-B3E5-2C57DD005B54}"/>
              </a:ext>
            </a:extLst>
          </p:cNvPr>
          <p:cNvSpPr txBox="1"/>
          <p:nvPr/>
        </p:nvSpPr>
        <p:spPr>
          <a:xfrm>
            <a:off x="0" y="762000"/>
            <a:ext cx="7055438" cy="1323439"/>
          </a:xfrm>
          <a:prstGeom prst="rect">
            <a:avLst/>
          </a:prstGeom>
          <a:noFill/>
        </p:spPr>
        <p:txBody>
          <a:bodyPr wrap="square" rtlCol="0">
            <a:spAutoFit/>
          </a:bodyPr>
          <a:lstStyle/>
          <a:p>
            <a:pPr algn="ctr"/>
            <a:r>
              <a:rPr lang="en-US" sz="4000" b="1" dirty="0">
                <a:solidFill>
                  <a:schemeClr val="bg1"/>
                </a:solidFill>
              </a:rPr>
              <a:t>Psalms of Ascent  (120 – 134)</a:t>
            </a:r>
          </a:p>
          <a:p>
            <a:pPr algn="ctr"/>
            <a:r>
              <a:rPr lang="en-US" sz="4000" b="1" dirty="0">
                <a:solidFill>
                  <a:schemeClr val="bg1"/>
                </a:solidFill>
              </a:rPr>
              <a:t>sung ascending these hills</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left)">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descr="J:\Images\Bible Photos\Rohr Atlas Photos\Jerusalem Aerial - View E.jpg"/>
          <p:cNvPicPr>
            <a:picLocks noChangeAspect="1" noChangeArrowheads="1"/>
          </p:cNvPicPr>
          <p:nvPr/>
        </p:nvPicPr>
        <p:blipFill rotWithShape="1">
          <a:blip r:embed="rId3" cstate="print"/>
          <a:srcRect t="2481"/>
          <a:stretch/>
        </p:blipFill>
        <p:spPr bwMode="auto">
          <a:xfrm>
            <a:off x="860886" y="0"/>
            <a:ext cx="10470229" cy="6858000"/>
          </a:xfrm>
          <a:prstGeom prst="rect">
            <a:avLst/>
          </a:prstGeom>
          <a:noFill/>
        </p:spPr>
      </p:pic>
      <p:sp>
        <p:nvSpPr>
          <p:cNvPr id="5" name="Rectangle 4"/>
          <p:cNvSpPr/>
          <p:nvPr/>
        </p:nvSpPr>
        <p:spPr>
          <a:xfrm rot="20247363">
            <a:off x="4213194" y="2760869"/>
            <a:ext cx="4063750" cy="3404174"/>
          </a:xfrm>
          <a:prstGeom prst="rect">
            <a:avLst/>
          </a:prstGeom>
          <a:noFill/>
          <a:ln w="762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BA06CF85-4E7E-4B35-B001-ECDC23F30854}"/>
              </a:ext>
            </a:extLst>
          </p:cNvPr>
          <p:cNvSpPr txBox="1"/>
          <p:nvPr/>
        </p:nvSpPr>
        <p:spPr>
          <a:xfrm>
            <a:off x="860886" y="0"/>
            <a:ext cx="9495640" cy="523220"/>
          </a:xfrm>
          <a:prstGeom prst="rect">
            <a:avLst/>
          </a:prstGeom>
          <a:noFill/>
        </p:spPr>
        <p:txBody>
          <a:bodyPr wrap="square" rtlCol="0">
            <a:spAutoFit/>
          </a:bodyPr>
          <a:lstStyle/>
          <a:p>
            <a:r>
              <a:rPr lang="en-US" sz="2800" b="1" dirty="0"/>
              <a:t>Wilderness of Judea where Jesus fasted 40 days</a:t>
            </a:r>
          </a:p>
        </p:txBody>
      </p:sp>
      <p:sp>
        <p:nvSpPr>
          <p:cNvPr id="6" name="TextBox 5">
            <a:extLst>
              <a:ext uri="{FF2B5EF4-FFF2-40B4-BE49-F238E27FC236}">
                <a16:creationId xmlns:a16="http://schemas.microsoft.com/office/drawing/2014/main" id="{4ABB4374-4012-4FEC-8FED-FDC57E95325A}"/>
              </a:ext>
            </a:extLst>
          </p:cNvPr>
          <p:cNvSpPr txBox="1"/>
          <p:nvPr/>
        </p:nvSpPr>
        <p:spPr>
          <a:xfrm>
            <a:off x="8305799" y="5715000"/>
            <a:ext cx="3025315" cy="523220"/>
          </a:xfrm>
          <a:prstGeom prst="rect">
            <a:avLst/>
          </a:prstGeom>
        </p:spPr>
        <p:style>
          <a:lnRef idx="0">
            <a:schemeClr val="dk1"/>
          </a:lnRef>
          <a:fillRef idx="3">
            <a:schemeClr val="dk1"/>
          </a:fillRef>
          <a:effectRef idx="3">
            <a:schemeClr val="dk1"/>
          </a:effectRef>
          <a:fontRef idx="minor">
            <a:schemeClr val="lt1"/>
          </a:fontRef>
        </p:style>
        <p:txBody>
          <a:bodyPr wrap="square" rtlCol="0">
            <a:spAutoFit/>
          </a:bodyPr>
          <a:lstStyle/>
          <a:p>
            <a:r>
              <a:rPr lang="en-US" sz="2800" b="1" dirty="0"/>
              <a:t>House of Caiaphas</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53" presetClass="entr" presetSubtype="0"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 calcmode="lin" valueType="num">
                                      <p:cBhvr>
                                        <p:cTn id="17" dur="1000" fill="hold"/>
                                        <p:tgtEl>
                                          <p:spTgt spid="5"/>
                                        </p:tgtEl>
                                        <p:attrNameLst>
                                          <p:attrName>ppt_w</p:attrName>
                                        </p:attrNameLst>
                                      </p:cBhvr>
                                      <p:tavLst>
                                        <p:tav tm="0">
                                          <p:val>
                                            <p:fltVal val="0"/>
                                          </p:val>
                                        </p:tav>
                                        <p:tav tm="100000">
                                          <p:val>
                                            <p:strVal val="#ppt_w"/>
                                          </p:val>
                                        </p:tav>
                                      </p:tavLst>
                                    </p:anim>
                                    <p:anim calcmode="lin" valueType="num">
                                      <p:cBhvr>
                                        <p:cTn id="18" dur="1000" fill="hold"/>
                                        <p:tgtEl>
                                          <p:spTgt spid="5"/>
                                        </p:tgtEl>
                                        <p:attrNameLst>
                                          <p:attrName>ppt_h</p:attrName>
                                        </p:attrNameLst>
                                      </p:cBhvr>
                                      <p:tavLst>
                                        <p:tav tm="0">
                                          <p:val>
                                            <p:fltVal val="0"/>
                                          </p:val>
                                        </p:tav>
                                        <p:tav tm="100000">
                                          <p:val>
                                            <p:strVal val="#ppt_h"/>
                                          </p:val>
                                        </p:tav>
                                      </p:tavLst>
                                    </p:anim>
                                    <p:animEffect transition="in" filter="fade">
                                      <p:cBhvr>
                                        <p:cTn id="19"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2" grpId="0"/>
      <p:bldP spid="6"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descr="J:\Images\Bible Photos\Rohr Atlas Photos\Jerusalem Aerial - View NE.jpg"/>
          <p:cNvPicPr>
            <a:picLocks noChangeAspect="1" noChangeArrowheads="1"/>
          </p:cNvPicPr>
          <p:nvPr/>
        </p:nvPicPr>
        <p:blipFill>
          <a:blip r:embed="rId2" cstate="print"/>
          <a:srcRect/>
          <a:stretch>
            <a:fillRect/>
          </a:stretch>
        </p:blipFill>
        <p:spPr bwMode="auto">
          <a:xfrm>
            <a:off x="952500" y="0"/>
            <a:ext cx="10287000" cy="6858000"/>
          </a:xfrm>
          <a:prstGeom prst="rect">
            <a:avLst/>
          </a:prstGeom>
          <a:noFill/>
        </p:spPr>
      </p:pic>
      <p:sp>
        <p:nvSpPr>
          <p:cNvPr id="9" name="Right Arrow 8"/>
          <p:cNvSpPr/>
          <p:nvPr/>
        </p:nvSpPr>
        <p:spPr>
          <a:xfrm rot="713948">
            <a:off x="1784634" y="1312258"/>
            <a:ext cx="6845349" cy="284974"/>
          </a:xfrm>
          <a:prstGeom prst="rightArrow">
            <a:avLst>
              <a:gd name="adj1" fmla="val 50000"/>
              <a:gd name="adj2" fmla="val 150096"/>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0000"/>
              </a:solidFill>
            </a:endParaRPr>
          </a:p>
        </p:txBody>
      </p:sp>
      <p:sp>
        <p:nvSpPr>
          <p:cNvPr id="5" name="TextBox 4">
            <a:extLst>
              <a:ext uri="{FF2B5EF4-FFF2-40B4-BE49-F238E27FC236}">
                <a16:creationId xmlns:a16="http://schemas.microsoft.com/office/drawing/2014/main" id="{3A96FD9C-F5EA-48A2-A353-73C52E0ABF31}"/>
              </a:ext>
            </a:extLst>
          </p:cNvPr>
          <p:cNvSpPr txBox="1"/>
          <p:nvPr/>
        </p:nvSpPr>
        <p:spPr>
          <a:xfrm>
            <a:off x="860886" y="0"/>
            <a:ext cx="9495640" cy="523220"/>
          </a:xfrm>
          <a:prstGeom prst="rect">
            <a:avLst/>
          </a:prstGeom>
          <a:noFill/>
        </p:spPr>
        <p:txBody>
          <a:bodyPr wrap="square" rtlCol="0">
            <a:spAutoFit/>
          </a:bodyPr>
          <a:lstStyle/>
          <a:p>
            <a:r>
              <a:rPr lang="en-US" sz="2800" b="1" dirty="0"/>
              <a:t>Olivet: Scene of prayer and betrayal</a:t>
            </a:r>
          </a:p>
        </p:txBody>
      </p:sp>
      <p:sp>
        <p:nvSpPr>
          <p:cNvPr id="6" name="TextBox 5">
            <a:extLst>
              <a:ext uri="{FF2B5EF4-FFF2-40B4-BE49-F238E27FC236}">
                <a16:creationId xmlns:a16="http://schemas.microsoft.com/office/drawing/2014/main" id="{AD1996B7-4DCB-4991-A2E2-954833E7B050}"/>
              </a:ext>
            </a:extLst>
          </p:cNvPr>
          <p:cNvSpPr txBox="1"/>
          <p:nvPr/>
        </p:nvSpPr>
        <p:spPr>
          <a:xfrm>
            <a:off x="3276601" y="6334780"/>
            <a:ext cx="5791199" cy="523220"/>
          </a:xfrm>
          <a:prstGeom prst="rect">
            <a:avLst/>
          </a:prstGeom>
        </p:spPr>
        <p:style>
          <a:lnRef idx="0">
            <a:schemeClr val="dk1"/>
          </a:lnRef>
          <a:fillRef idx="3">
            <a:schemeClr val="dk1"/>
          </a:fillRef>
          <a:effectRef idx="3">
            <a:schemeClr val="dk1"/>
          </a:effectRef>
          <a:fontRef idx="minor">
            <a:schemeClr val="lt1"/>
          </a:fontRef>
        </p:style>
        <p:txBody>
          <a:bodyPr wrap="square" rtlCol="0">
            <a:spAutoFit/>
          </a:bodyPr>
          <a:lstStyle/>
          <a:p>
            <a:r>
              <a:rPr lang="en-US" sz="2800" b="1" dirty="0"/>
              <a:t>Valley of </a:t>
            </a:r>
            <a:r>
              <a:rPr lang="en-US" sz="2800" b="1" dirty="0" err="1"/>
              <a:t>Topheth</a:t>
            </a:r>
            <a:r>
              <a:rPr lang="en-US" sz="2800" b="1" dirty="0"/>
              <a:t>, Hinnom, Gehenna </a:t>
            </a:r>
          </a:p>
        </p:txBody>
      </p:sp>
      <p:sp>
        <p:nvSpPr>
          <p:cNvPr id="2" name="Rectangle 1">
            <a:extLst>
              <a:ext uri="{FF2B5EF4-FFF2-40B4-BE49-F238E27FC236}">
                <a16:creationId xmlns:a16="http://schemas.microsoft.com/office/drawing/2014/main" id="{CA72E87B-A8BB-449A-8227-5EE3408477CF}"/>
              </a:ext>
            </a:extLst>
          </p:cNvPr>
          <p:cNvSpPr/>
          <p:nvPr/>
        </p:nvSpPr>
        <p:spPr>
          <a:xfrm>
            <a:off x="609600" y="3161293"/>
            <a:ext cx="5638800" cy="1877437"/>
          </a:xfrm>
          <a:prstGeom prst="rect">
            <a:avLst/>
          </a:prstGeom>
        </p:spPr>
        <p:style>
          <a:lnRef idx="0">
            <a:schemeClr val="dk1"/>
          </a:lnRef>
          <a:fillRef idx="3">
            <a:schemeClr val="dk1"/>
          </a:fillRef>
          <a:effectRef idx="3">
            <a:schemeClr val="dk1"/>
          </a:effectRef>
          <a:fontRef idx="minor">
            <a:schemeClr val="lt1"/>
          </a:fontRef>
        </p:style>
        <p:txBody>
          <a:bodyPr wrap="square">
            <a:spAutoFit/>
          </a:bodyPr>
          <a:lstStyle/>
          <a:p>
            <a:pPr algn="ctr"/>
            <a:r>
              <a:rPr lang="en-US" sz="3200" b="1" dirty="0"/>
              <a:t>Matthew 23:33</a:t>
            </a:r>
          </a:p>
          <a:p>
            <a:pPr algn="ctr"/>
            <a:r>
              <a:rPr lang="en-US" sz="2800" dirty="0"/>
              <a:t>You serpents, you brood of vipers,</a:t>
            </a:r>
          </a:p>
          <a:p>
            <a:pPr algn="ctr"/>
            <a:r>
              <a:rPr lang="en-US" sz="2800" dirty="0"/>
              <a:t>how will you escape the sentence </a:t>
            </a:r>
          </a:p>
          <a:p>
            <a:pPr algn="ctr"/>
            <a:r>
              <a:rPr lang="en-US" sz="2800" dirty="0"/>
              <a:t>of Gehenna?</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fade">
                                      <p:cBhvr>
                                        <p:cTn id="17" dur="500"/>
                                        <p:tgtEl>
                                          <p:spTgt spid="2"/>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wipe(left)">
                                      <p:cBhvr>
                                        <p:cTn id="2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5" grpId="0"/>
      <p:bldP spid="6" grpId="0" animBg="1"/>
      <p:bldP spid="2"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descr="J:\Images\Bible Photos\Rohr Atlas Photos\Jerusalem Aerial - View SW.jpg"/>
          <p:cNvPicPr>
            <a:picLocks noChangeAspect="1" noChangeArrowheads="1"/>
          </p:cNvPicPr>
          <p:nvPr/>
        </p:nvPicPr>
        <p:blipFill>
          <a:blip r:embed="rId2" cstate="print"/>
          <a:srcRect/>
          <a:stretch>
            <a:fillRect/>
          </a:stretch>
        </p:blipFill>
        <p:spPr bwMode="auto">
          <a:xfrm>
            <a:off x="710136" y="0"/>
            <a:ext cx="10771728" cy="6858000"/>
          </a:xfrm>
          <a:prstGeom prst="rect">
            <a:avLst/>
          </a:prstGeom>
          <a:noFill/>
        </p:spPr>
      </p:pic>
      <p:sp>
        <p:nvSpPr>
          <p:cNvPr id="12" name="Right Arrow 11"/>
          <p:cNvSpPr/>
          <p:nvPr/>
        </p:nvSpPr>
        <p:spPr>
          <a:xfrm rot="11087406">
            <a:off x="2436284" y="2468201"/>
            <a:ext cx="8025759" cy="284974"/>
          </a:xfrm>
          <a:prstGeom prst="rightArrow">
            <a:avLst>
              <a:gd name="adj1" fmla="val 50000"/>
              <a:gd name="adj2" fmla="val 150096"/>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0000"/>
              </a:solidFill>
            </a:endParaRPr>
          </a:p>
        </p:txBody>
      </p:sp>
      <p:sp>
        <p:nvSpPr>
          <p:cNvPr id="5" name="TextBox 4">
            <a:extLst>
              <a:ext uri="{FF2B5EF4-FFF2-40B4-BE49-F238E27FC236}">
                <a16:creationId xmlns:a16="http://schemas.microsoft.com/office/drawing/2014/main" id="{32E61454-6194-401C-A3E6-87CEDF30A028}"/>
              </a:ext>
            </a:extLst>
          </p:cNvPr>
          <p:cNvSpPr txBox="1"/>
          <p:nvPr/>
        </p:nvSpPr>
        <p:spPr>
          <a:xfrm>
            <a:off x="710136" y="5334000"/>
            <a:ext cx="2133599" cy="523220"/>
          </a:xfrm>
          <a:prstGeom prst="rect">
            <a:avLst/>
          </a:prstGeom>
        </p:spPr>
        <p:style>
          <a:lnRef idx="0">
            <a:schemeClr val="dk1"/>
          </a:lnRef>
          <a:fillRef idx="3">
            <a:schemeClr val="dk1"/>
          </a:fillRef>
          <a:effectRef idx="3">
            <a:schemeClr val="dk1"/>
          </a:effectRef>
          <a:fontRef idx="minor">
            <a:schemeClr val="lt1"/>
          </a:fontRef>
        </p:style>
        <p:txBody>
          <a:bodyPr wrap="square" rtlCol="0">
            <a:spAutoFit/>
          </a:bodyPr>
          <a:lstStyle/>
          <a:p>
            <a:pPr algn="ctr"/>
            <a:r>
              <a:rPr lang="en-US" sz="2800" b="1" dirty="0"/>
              <a:t>Gethsemane</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2" fill="hold" grpId="0"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wipe(right)">
                                      <p:cBhvr>
                                        <p:cTn id="12"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5"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Picture 2" descr="J:\Images\Bible Photos\Jerusalem\Rohr Jerusalem\I.1 Jerusalem.jpg"/>
          <p:cNvPicPr>
            <a:picLocks noChangeAspect="1" noChangeArrowheads="1"/>
          </p:cNvPicPr>
          <p:nvPr/>
        </p:nvPicPr>
        <p:blipFill rotWithShape="1">
          <a:blip r:embed="rId2" cstate="print"/>
          <a:srcRect t="4444" b="4444"/>
          <a:stretch/>
        </p:blipFill>
        <p:spPr bwMode="auto">
          <a:xfrm>
            <a:off x="0" y="69279"/>
            <a:ext cx="12192000" cy="6719442"/>
          </a:xfrm>
          <a:prstGeom prst="rect">
            <a:avLst/>
          </a:prstGeom>
          <a:noFill/>
        </p:spPr>
      </p:pic>
      <p:sp>
        <p:nvSpPr>
          <p:cNvPr id="7" name="Right Arrow 6"/>
          <p:cNvSpPr/>
          <p:nvPr/>
        </p:nvSpPr>
        <p:spPr>
          <a:xfrm rot="171802">
            <a:off x="525173" y="3145162"/>
            <a:ext cx="9101638" cy="362152"/>
          </a:xfrm>
          <a:prstGeom prst="rightArrow">
            <a:avLst>
              <a:gd name="adj1" fmla="val 50000"/>
              <a:gd name="adj2" fmla="val 150096"/>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0000"/>
              </a:solidFill>
            </a:endParaRPr>
          </a:p>
        </p:txBody>
      </p:sp>
      <p:sp>
        <p:nvSpPr>
          <p:cNvPr id="4" name="Oval 3">
            <a:extLst>
              <a:ext uri="{FF2B5EF4-FFF2-40B4-BE49-F238E27FC236}">
                <a16:creationId xmlns:a16="http://schemas.microsoft.com/office/drawing/2014/main" id="{E0DC9C80-E974-49EF-8145-E9506A9D50B2}"/>
              </a:ext>
            </a:extLst>
          </p:cNvPr>
          <p:cNvSpPr/>
          <p:nvPr/>
        </p:nvSpPr>
        <p:spPr>
          <a:xfrm>
            <a:off x="7391400" y="3734422"/>
            <a:ext cx="752511" cy="685799"/>
          </a:xfrm>
          <a:prstGeom prst="ellipse">
            <a:avLst/>
          </a:prstGeom>
          <a:noFill/>
          <a:ln w="2032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edg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xit" presetSubtype="0" fill="hold" grpId="1" nodeType="clickEffect">
                                  <p:stCondLst>
                                    <p:cond delay="0"/>
                                  </p:stCondLst>
                                  <p:childTnLst>
                                    <p:animEffect transition="out" filter="fade">
                                      <p:cBhvr>
                                        <p:cTn id="11" dur="500"/>
                                        <p:tgtEl>
                                          <p:spTgt spid="4"/>
                                        </p:tgtEl>
                                      </p:cBhvr>
                                    </p:animEffect>
                                    <p:set>
                                      <p:cBhvr>
                                        <p:cTn id="12" dur="1" fill="hold">
                                          <p:stCondLst>
                                            <p:cond delay="499"/>
                                          </p:stCondLst>
                                        </p:cTn>
                                        <p:tgtEl>
                                          <p:spTgt spid="4"/>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wipe(left)">
                                      <p:cBhvr>
                                        <p:cTn id="1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4" grpId="0" animBg="1"/>
      <p:bldP spid="4" grpId="1"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J:\Images\Bible Photos\1960's Bivin Photos\Jerusalem\Jerusalem view from Mt of Olives, db6911157608.jpg"/>
          <p:cNvPicPr>
            <a:picLocks noChangeAspect="1" noChangeArrowheads="1"/>
          </p:cNvPicPr>
          <p:nvPr/>
        </p:nvPicPr>
        <p:blipFill rotWithShape="1">
          <a:blip r:embed="rId2" cstate="print"/>
          <a:srcRect t="14515" b="8882"/>
          <a:stretch/>
        </p:blipFill>
        <p:spPr bwMode="auto">
          <a:xfrm>
            <a:off x="132522" y="0"/>
            <a:ext cx="11926957" cy="6858000"/>
          </a:xfrm>
          <a:prstGeom prst="rect">
            <a:avLst/>
          </a:prstGeom>
          <a:noFill/>
        </p:spPr>
      </p:pic>
      <p:sp>
        <p:nvSpPr>
          <p:cNvPr id="3" name="TextBox 2"/>
          <p:cNvSpPr txBox="1"/>
          <p:nvPr/>
        </p:nvSpPr>
        <p:spPr>
          <a:xfrm>
            <a:off x="618315" y="-76200"/>
            <a:ext cx="9357177" cy="523220"/>
          </a:xfrm>
          <a:prstGeom prst="rect">
            <a:avLst/>
          </a:prstGeom>
          <a:noFill/>
        </p:spPr>
        <p:txBody>
          <a:bodyPr wrap="none" rtlCol="0">
            <a:spAutoFit/>
          </a:bodyPr>
          <a:lstStyle/>
          <a:p>
            <a:r>
              <a:rPr lang="en-US" sz="2800" b="1" dirty="0"/>
              <a:t>Looking West at the Temple Mount from the Mount of Olives.</a:t>
            </a:r>
          </a:p>
        </p:txBody>
      </p:sp>
      <p:sp>
        <p:nvSpPr>
          <p:cNvPr id="6" name="Rectangle 5">
            <a:extLst>
              <a:ext uri="{FF2B5EF4-FFF2-40B4-BE49-F238E27FC236}">
                <a16:creationId xmlns:a16="http://schemas.microsoft.com/office/drawing/2014/main" id="{441DE49A-D736-4D28-8A4E-051A1579AF56}"/>
              </a:ext>
            </a:extLst>
          </p:cNvPr>
          <p:cNvSpPr/>
          <p:nvPr/>
        </p:nvSpPr>
        <p:spPr>
          <a:xfrm>
            <a:off x="132523" y="4241899"/>
            <a:ext cx="11926956" cy="2616101"/>
          </a:xfrm>
          <a:prstGeom prst="rect">
            <a:avLst/>
          </a:prstGeom>
        </p:spPr>
        <p:style>
          <a:lnRef idx="0">
            <a:schemeClr val="dk1"/>
          </a:lnRef>
          <a:fillRef idx="3">
            <a:schemeClr val="dk1"/>
          </a:fillRef>
          <a:effectRef idx="3">
            <a:schemeClr val="dk1"/>
          </a:effectRef>
          <a:fontRef idx="minor">
            <a:schemeClr val="lt1"/>
          </a:fontRef>
        </p:style>
        <p:txBody>
          <a:bodyPr wrap="square">
            <a:spAutoFit/>
          </a:bodyPr>
          <a:lstStyle/>
          <a:p>
            <a:pPr algn="ctr"/>
            <a:r>
              <a:rPr lang="en-US" sz="3600" b="1" dirty="0"/>
              <a:t>Matthew 23:37-39</a:t>
            </a:r>
          </a:p>
          <a:p>
            <a:pPr algn="just"/>
            <a:r>
              <a:rPr lang="en-US" sz="3200" b="1" dirty="0"/>
              <a:t>Jerusalem, Jerusalem, who kills the prophets and stones those who are sent to her! How often I wanted to gather your children together, the way a hen gathers her chicks under her wings, and you were unwilling. Behold, your house is being left to you desolate!</a:t>
            </a:r>
            <a:endParaRPr lang="en-US" sz="3600" dirty="0"/>
          </a:p>
        </p:txBody>
      </p:sp>
      <p:sp>
        <p:nvSpPr>
          <p:cNvPr id="5" name="Right Arrow 4"/>
          <p:cNvSpPr/>
          <p:nvPr/>
        </p:nvSpPr>
        <p:spPr>
          <a:xfrm rot="1297089">
            <a:off x="1313316" y="2645611"/>
            <a:ext cx="9363792" cy="230392"/>
          </a:xfrm>
          <a:prstGeom prst="rightArrow">
            <a:avLst>
              <a:gd name="adj1" fmla="val 50000"/>
              <a:gd name="adj2" fmla="val 150096"/>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0000"/>
              </a:solidFill>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left)">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5"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J:\Images\Bible Photos\1890's Photos\07 Jesus - Up To Jerusalem\225 Jerusalem - Mount of Olives from Zion Gate.jpg"/>
          <p:cNvPicPr>
            <a:picLocks noChangeAspect="1" noChangeArrowheads="1"/>
          </p:cNvPicPr>
          <p:nvPr/>
        </p:nvPicPr>
        <p:blipFill rotWithShape="1">
          <a:blip r:embed="rId2" cstate="print"/>
          <a:srcRect t="28270"/>
          <a:stretch/>
        </p:blipFill>
        <p:spPr bwMode="auto">
          <a:xfrm>
            <a:off x="44823" y="1"/>
            <a:ext cx="12102355" cy="6858000"/>
          </a:xfrm>
          <a:prstGeom prst="rect">
            <a:avLst/>
          </a:prstGeom>
          <a:noFill/>
        </p:spPr>
      </p:pic>
      <p:sp>
        <p:nvSpPr>
          <p:cNvPr id="3" name="TextBox 2"/>
          <p:cNvSpPr txBox="1"/>
          <p:nvPr/>
        </p:nvSpPr>
        <p:spPr>
          <a:xfrm>
            <a:off x="44823" y="6334780"/>
            <a:ext cx="12102355" cy="523220"/>
          </a:xfrm>
          <a:prstGeom prst="rect">
            <a:avLst/>
          </a:prstGeom>
        </p:spPr>
        <p:style>
          <a:lnRef idx="0">
            <a:schemeClr val="dk1"/>
          </a:lnRef>
          <a:fillRef idx="3">
            <a:schemeClr val="dk1"/>
          </a:fillRef>
          <a:effectRef idx="3">
            <a:schemeClr val="dk1"/>
          </a:effectRef>
          <a:fontRef idx="minor">
            <a:schemeClr val="lt1"/>
          </a:fontRef>
        </p:style>
        <p:txBody>
          <a:bodyPr wrap="square" rtlCol="0">
            <a:spAutoFit/>
          </a:bodyPr>
          <a:lstStyle/>
          <a:p>
            <a:pPr algn="ctr"/>
            <a:r>
              <a:rPr lang="en-US" sz="2800" b="1" dirty="0"/>
              <a:t>Last Supper thought to have taken place close to photographers location</a:t>
            </a:r>
          </a:p>
        </p:txBody>
      </p:sp>
      <p:sp>
        <p:nvSpPr>
          <p:cNvPr id="5" name="Right Arrow 4"/>
          <p:cNvSpPr/>
          <p:nvPr/>
        </p:nvSpPr>
        <p:spPr>
          <a:xfrm rot="10800000">
            <a:off x="3576796" y="1980631"/>
            <a:ext cx="8025759" cy="284974"/>
          </a:xfrm>
          <a:prstGeom prst="rightArrow">
            <a:avLst>
              <a:gd name="adj1" fmla="val 50000"/>
              <a:gd name="adj2" fmla="val 150096"/>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0000"/>
              </a:solidFill>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2"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right)">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J:\Images\Bible Photos\1890's Photos\04 Jesus - To And From Jerusalem\128 Kidron - Valley of Jehosaphat.jpg"/>
          <p:cNvPicPr>
            <a:picLocks noChangeAspect="1" noChangeArrowheads="1"/>
          </p:cNvPicPr>
          <p:nvPr/>
        </p:nvPicPr>
        <p:blipFill rotWithShape="1">
          <a:blip r:embed="rId2" cstate="print"/>
          <a:srcRect t="6323" b="23940"/>
          <a:stretch/>
        </p:blipFill>
        <p:spPr bwMode="auto">
          <a:xfrm>
            <a:off x="0" y="25400"/>
            <a:ext cx="12192000" cy="6807200"/>
          </a:xfrm>
          <a:prstGeom prst="rect">
            <a:avLst/>
          </a:prstGeom>
          <a:noFill/>
        </p:spPr>
      </p:pic>
      <p:sp>
        <p:nvSpPr>
          <p:cNvPr id="3" name="TextBox 2"/>
          <p:cNvSpPr txBox="1"/>
          <p:nvPr/>
        </p:nvSpPr>
        <p:spPr>
          <a:xfrm>
            <a:off x="1340468" y="0"/>
            <a:ext cx="9511065" cy="461665"/>
          </a:xfrm>
          <a:prstGeom prst="rect">
            <a:avLst/>
          </a:prstGeom>
          <a:noFill/>
        </p:spPr>
        <p:txBody>
          <a:bodyPr wrap="none" rtlCol="0">
            <a:spAutoFit/>
          </a:bodyPr>
          <a:lstStyle/>
          <a:p>
            <a:r>
              <a:rPr lang="en-US" sz="2400" b="1" dirty="0" err="1"/>
              <a:t>Kidron</a:t>
            </a:r>
            <a:r>
              <a:rPr lang="en-US" sz="2400" b="1" dirty="0"/>
              <a:t> Valley and Jerusalem from the Mount of Olives looking Northwest</a:t>
            </a:r>
          </a:p>
        </p:txBody>
      </p:sp>
    </p:spTree>
  </p:cSld>
  <p:clrMapOvr>
    <a:masterClrMapping/>
  </p:clrMapOvr>
  <p:transition>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J:\Images\2010 Israel Trip\Photos\Day 10 Saturday May 8\IMG_0122.JPG"/>
          <p:cNvPicPr>
            <a:picLocks noChangeAspect="1" noChangeArrowheads="1"/>
          </p:cNvPicPr>
          <p:nvPr/>
        </p:nvPicPr>
        <p:blipFill>
          <a:blip r:embed="rId2" cstate="print"/>
          <a:srcRect/>
          <a:stretch>
            <a:fillRect/>
          </a:stretch>
        </p:blipFill>
        <p:spPr bwMode="auto">
          <a:xfrm>
            <a:off x="1524000" y="0"/>
            <a:ext cx="9144000" cy="6858000"/>
          </a:xfrm>
          <a:prstGeom prst="rect">
            <a:avLst/>
          </a:prstGeom>
          <a:noFill/>
        </p:spPr>
      </p:pic>
      <p:sp>
        <p:nvSpPr>
          <p:cNvPr id="5" name="Right Arrow 4"/>
          <p:cNvSpPr/>
          <p:nvPr/>
        </p:nvSpPr>
        <p:spPr>
          <a:xfrm rot="20548038">
            <a:off x="1527794" y="3597148"/>
            <a:ext cx="5683046" cy="284974"/>
          </a:xfrm>
          <a:prstGeom prst="rightArrow">
            <a:avLst>
              <a:gd name="adj1" fmla="val 50000"/>
              <a:gd name="adj2" fmla="val 150096"/>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0000"/>
              </a:solidFill>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6" name="Picture 2" descr="J:\Images\Bible Photos\Temple Mount - Hershel Shanks Photos\Temple - Ritmeyer.jpg"/>
          <p:cNvPicPr>
            <a:picLocks noChangeAspect="1" noChangeArrowheads="1"/>
          </p:cNvPicPr>
          <p:nvPr/>
        </p:nvPicPr>
        <p:blipFill rotWithShape="1">
          <a:blip r:embed="rId2" cstate="print"/>
          <a:srcRect r="6250" b="5217"/>
          <a:stretch/>
        </p:blipFill>
        <p:spPr bwMode="auto">
          <a:xfrm>
            <a:off x="0" y="504527"/>
            <a:ext cx="12192000" cy="5848946"/>
          </a:xfrm>
          <a:prstGeom prst="rect">
            <a:avLst/>
          </a:prstGeom>
          <a:noFill/>
        </p:spPr>
      </p:pic>
    </p:spTree>
  </p:cSld>
  <p:clrMapOvr>
    <a:masterClrMapping/>
  </p:clrMapOvr>
  <p:transition>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2" name="Picture 2" descr="J:\Images\Bible Photos\Temple Mount - Hershel Shanks Photos\Temple - Royal Stoa 2.jpg"/>
          <p:cNvPicPr>
            <a:picLocks noChangeAspect="1" noChangeArrowheads="1"/>
          </p:cNvPicPr>
          <p:nvPr/>
        </p:nvPicPr>
        <p:blipFill>
          <a:blip r:embed="rId2" cstate="print"/>
          <a:srcRect/>
          <a:stretch>
            <a:fillRect/>
          </a:stretch>
        </p:blipFill>
        <p:spPr bwMode="auto">
          <a:xfrm>
            <a:off x="2100085" y="0"/>
            <a:ext cx="7991830" cy="6858000"/>
          </a:xfrm>
          <a:prstGeom prst="rect">
            <a:avLst/>
          </a:prstGeom>
          <a:noFill/>
        </p:spPr>
      </p:pic>
    </p:spTree>
  </p:cSld>
  <p:clrMapOvr>
    <a:masterClrMapping/>
  </p:clrMapOvr>
  <p:transition>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Picture 2" descr="J:\Images\Bible Photos\Temple Mount - Hershel Shanks Photos\Temple - Royal Stoa.jpg"/>
          <p:cNvPicPr>
            <a:picLocks noChangeAspect="1" noChangeArrowheads="1"/>
          </p:cNvPicPr>
          <p:nvPr/>
        </p:nvPicPr>
        <p:blipFill rotWithShape="1">
          <a:blip r:embed="rId2" cstate="print"/>
          <a:srcRect t="14665"/>
          <a:stretch/>
        </p:blipFill>
        <p:spPr bwMode="auto">
          <a:xfrm>
            <a:off x="24307" y="0"/>
            <a:ext cx="12167694" cy="6844766"/>
          </a:xfrm>
          <a:prstGeom prst="rect">
            <a:avLst/>
          </a:prstGeom>
          <a:noFill/>
        </p:spPr>
      </p:pic>
      <p:sp>
        <p:nvSpPr>
          <p:cNvPr id="2" name="TextBox 1">
            <a:extLst>
              <a:ext uri="{FF2B5EF4-FFF2-40B4-BE49-F238E27FC236}">
                <a16:creationId xmlns:a16="http://schemas.microsoft.com/office/drawing/2014/main" id="{D1A56296-499E-4F22-BC6A-B65E0566EC68}"/>
              </a:ext>
            </a:extLst>
          </p:cNvPr>
          <p:cNvSpPr txBox="1"/>
          <p:nvPr/>
        </p:nvSpPr>
        <p:spPr>
          <a:xfrm>
            <a:off x="1169972" y="0"/>
            <a:ext cx="9852056" cy="584775"/>
          </a:xfrm>
          <a:prstGeom prst="rect">
            <a:avLst/>
          </a:prstGeom>
          <a:noFill/>
        </p:spPr>
        <p:txBody>
          <a:bodyPr wrap="none" rtlCol="0">
            <a:spAutoFit/>
          </a:bodyPr>
          <a:lstStyle/>
          <a:p>
            <a:r>
              <a:rPr lang="en-US" sz="3200" b="1" dirty="0"/>
              <a:t>Royal </a:t>
            </a:r>
            <a:r>
              <a:rPr lang="en-US" sz="3200" b="1" dirty="0" err="1"/>
              <a:t>Stoa</a:t>
            </a:r>
            <a:r>
              <a:rPr lang="en-US" sz="3200" b="1" dirty="0"/>
              <a:t> where Jesus could preach to several thousand</a:t>
            </a:r>
          </a:p>
        </p:txBody>
      </p:sp>
    </p:spTree>
  </p:cSld>
  <p:clrMapOvr>
    <a:masterClrMapping/>
  </p:clrMapOvr>
  <p:transition>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250" name="Picture 2" descr="J:\Images\Bible Photos\00 Israel Photos 2010\Day 11 Sunday May 9\Temple Mount-Muslim Quarter-Jewish Quarter-Western Wall-Shrine of Book-Burnt House-Herodian Mansion\Cope &amp; Graddon Photos\DSCN1217.JPG"/>
          <p:cNvPicPr>
            <a:picLocks noChangeAspect="1" noChangeArrowheads="1"/>
          </p:cNvPicPr>
          <p:nvPr/>
        </p:nvPicPr>
        <p:blipFill rotWithShape="1">
          <a:blip r:embed="rId2" cstate="print"/>
          <a:srcRect r="9167"/>
          <a:stretch/>
        </p:blipFill>
        <p:spPr bwMode="auto">
          <a:xfrm>
            <a:off x="0" y="0"/>
            <a:ext cx="8305800" cy="6858000"/>
          </a:xfrm>
          <a:prstGeom prst="rect">
            <a:avLst/>
          </a:prstGeom>
          <a:noFill/>
        </p:spPr>
      </p:pic>
      <p:sp>
        <p:nvSpPr>
          <p:cNvPr id="2" name="Rectangle 1">
            <a:extLst>
              <a:ext uri="{FF2B5EF4-FFF2-40B4-BE49-F238E27FC236}">
                <a16:creationId xmlns:a16="http://schemas.microsoft.com/office/drawing/2014/main" id="{FECB8109-F5BA-491C-BB5C-D67FA0FF2273}"/>
              </a:ext>
            </a:extLst>
          </p:cNvPr>
          <p:cNvSpPr/>
          <p:nvPr/>
        </p:nvSpPr>
        <p:spPr>
          <a:xfrm>
            <a:off x="8305800" y="305068"/>
            <a:ext cx="3810000" cy="6247864"/>
          </a:xfrm>
          <a:prstGeom prst="rect">
            <a:avLst/>
          </a:prstGeom>
        </p:spPr>
        <p:style>
          <a:lnRef idx="0">
            <a:schemeClr val="dk1"/>
          </a:lnRef>
          <a:fillRef idx="3">
            <a:schemeClr val="dk1"/>
          </a:fillRef>
          <a:effectRef idx="3">
            <a:schemeClr val="dk1"/>
          </a:effectRef>
          <a:fontRef idx="minor">
            <a:schemeClr val="lt1"/>
          </a:fontRef>
        </p:style>
        <p:txBody>
          <a:bodyPr wrap="square">
            <a:spAutoFit/>
          </a:bodyPr>
          <a:lstStyle/>
          <a:p>
            <a:pPr algn="ctr"/>
            <a:r>
              <a:rPr lang="en-US" sz="3600" b="1" dirty="0"/>
              <a:t>Matthew 4:5-7</a:t>
            </a:r>
          </a:p>
          <a:p>
            <a:pPr algn="just"/>
            <a:r>
              <a:rPr lang="en-US" sz="2600" dirty="0"/>
              <a:t>The devil took Him into the holy city and had Him stand on the pinnacle of the temple, and said to Him, "If You are the Son of God, throw Yourself down; for it is written, “He will command His angels to  bear you up lest you strike your foot against a stone.”  Jesus said to Him, “On the other hand it is written, ‘You shall not put he Lord your God to the test.’”</a:t>
            </a:r>
          </a:p>
        </p:txBody>
      </p:sp>
    </p:spTree>
    <p:extLst>
      <p:ext uri="{BB962C8B-B14F-4D97-AF65-F5344CB8AC3E}">
        <p14:creationId xmlns:p14="http://schemas.microsoft.com/office/powerpoint/2010/main" val="326449825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Picture 2" descr="J:\Images\Bible Photos\00 Israel Photos 2010\Day 11 Sunday May 9\Temple Mount-Muslim Quarter-Jewish Quarter-Western Wall-Shrine of Book-Burnt House-Herodian Mansion\Cope &amp; Graddon Photos\DSC_0460.JPG"/>
          <p:cNvPicPr>
            <a:picLocks noChangeAspect="1" noChangeArrowheads="1"/>
          </p:cNvPicPr>
          <p:nvPr/>
        </p:nvPicPr>
        <p:blipFill rotWithShape="1">
          <a:blip r:embed="rId2" cstate="print"/>
          <a:srcRect t="1631"/>
          <a:stretch/>
        </p:blipFill>
        <p:spPr bwMode="auto">
          <a:xfrm>
            <a:off x="0" y="0"/>
            <a:ext cx="12001500" cy="6861083"/>
          </a:xfrm>
          <a:prstGeom prst="rect">
            <a:avLst/>
          </a:prstGeom>
          <a:noFill/>
        </p:spPr>
      </p:pic>
      <p:sp>
        <p:nvSpPr>
          <p:cNvPr id="2" name="Rectangle 1">
            <a:extLst>
              <a:ext uri="{FF2B5EF4-FFF2-40B4-BE49-F238E27FC236}">
                <a16:creationId xmlns:a16="http://schemas.microsoft.com/office/drawing/2014/main" id="{0059EAFD-357A-42B6-A511-D4D287E47656}"/>
              </a:ext>
            </a:extLst>
          </p:cNvPr>
          <p:cNvSpPr/>
          <p:nvPr/>
        </p:nvSpPr>
        <p:spPr>
          <a:xfrm>
            <a:off x="0" y="0"/>
            <a:ext cx="12192000" cy="1261884"/>
          </a:xfrm>
          <a:prstGeom prst="rect">
            <a:avLst/>
          </a:prstGeom>
        </p:spPr>
        <p:style>
          <a:lnRef idx="0">
            <a:schemeClr val="dk1"/>
          </a:lnRef>
          <a:fillRef idx="3">
            <a:schemeClr val="dk1"/>
          </a:fillRef>
          <a:effectRef idx="3">
            <a:schemeClr val="dk1"/>
          </a:effectRef>
          <a:fontRef idx="minor">
            <a:schemeClr val="lt1"/>
          </a:fontRef>
        </p:style>
        <p:txBody>
          <a:bodyPr wrap="square">
            <a:spAutoFit/>
          </a:bodyPr>
          <a:lstStyle/>
          <a:p>
            <a:pPr algn="ctr"/>
            <a:r>
              <a:rPr lang="en-US" sz="4000" b="1" dirty="0"/>
              <a:t>Matthew 12:6</a:t>
            </a:r>
          </a:p>
          <a:p>
            <a:pPr algn="ctr"/>
            <a:r>
              <a:rPr lang="en-US" sz="3600" b="1" dirty="0"/>
              <a:t> I say to you that something greater than the temple is here.</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4" name="Picture 2" descr="J:\Images\Bible Photos\00 Israel Photos 2010\Day 11 Sunday May 9\Temple Mount-Muslim Quarter-Jewish Quarter-Western Wall-Shrine of Book-Burnt House-Herodian Mansion\Haverstock Photos\IMG_0294.JPG"/>
          <p:cNvPicPr>
            <a:picLocks noChangeAspect="1" noChangeArrowheads="1"/>
          </p:cNvPicPr>
          <p:nvPr/>
        </p:nvPicPr>
        <p:blipFill rotWithShape="1">
          <a:blip r:embed="rId2" cstate="print"/>
          <a:srcRect b="13333"/>
          <a:stretch/>
        </p:blipFill>
        <p:spPr bwMode="auto">
          <a:xfrm>
            <a:off x="3133725" y="-1"/>
            <a:ext cx="5924550" cy="6846147"/>
          </a:xfrm>
          <a:prstGeom prst="rect">
            <a:avLst/>
          </a:prstGeom>
          <a:noFill/>
        </p:spPr>
      </p:pic>
    </p:spTree>
  </p:cSld>
  <p:clrMapOvr>
    <a:masterClrMapping/>
  </p:clrMapOvr>
  <p:transition>
    <p:fad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D28E143E-D36A-4D35-B295-37A08975FC1E}"/>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4703"/>
            <a:ext cx="12192000" cy="6848593"/>
          </a:xfrm>
          <a:prstGeom prst="rect">
            <a:avLst/>
          </a:prstGeom>
        </p:spPr>
      </p:pic>
    </p:spTree>
    <p:extLst>
      <p:ext uri="{BB962C8B-B14F-4D97-AF65-F5344CB8AC3E}">
        <p14:creationId xmlns:p14="http://schemas.microsoft.com/office/powerpoint/2010/main" val="2446599073"/>
      </p:ext>
    </p:extLst>
  </p:cSld>
  <p:clrMapOvr>
    <a:masterClrMapping/>
  </p:clrMapOvr>
  <p:transition>
    <p:fad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66F3F1F-C231-4966-B0D5-8BA4B16A9E6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4703"/>
            <a:ext cx="12192000" cy="6848593"/>
          </a:xfrm>
          <a:prstGeom prst="rect">
            <a:avLst/>
          </a:prstGeom>
        </p:spPr>
      </p:pic>
    </p:spTree>
    <p:extLst>
      <p:ext uri="{BB962C8B-B14F-4D97-AF65-F5344CB8AC3E}">
        <p14:creationId xmlns:p14="http://schemas.microsoft.com/office/powerpoint/2010/main" val="1218944239"/>
      </p:ext>
    </p:extLst>
  </p:cSld>
  <p:clrMapOvr>
    <a:masterClrMapping/>
  </p:clrMapOvr>
  <p:transition>
    <p:fad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49D531D8-731D-47EE-AD1E-1F607EA60315}"/>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8750" r="3750" b="4382"/>
          <a:stretch/>
        </p:blipFill>
        <p:spPr>
          <a:xfrm>
            <a:off x="513729" y="4703"/>
            <a:ext cx="11164542" cy="6853297"/>
          </a:xfrm>
          <a:prstGeom prst="rect">
            <a:avLst/>
          </a:prstGeom>
        </p:spPr>
      </p:pic>
    </p:spTree>
    <p:extLst>
      <p:ext uri="{BB962C8B-B14F-4D97-AF65-F5344CB8AC3E}">
        <p14:creationId xmlns:p14="http://schemas.microsoft.com/office/powerpoint/2010/main" val="1077550851"/>
      </p:ext>
    </p:extLst>
  </p:cSld>
  <p:clrMapOvr>
    <a:masterClrMapping/>
  </p:clrMapOvr>
  <p:transition>
    <p:fad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468A1DF-9095-4F8B-B342-D0AEDB07F25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4703"/>
            <a:ext cx="12192000" cy="6848593"/>
          </a:xfrm>
          <a:prstGeom prst="rect">
            <a:avLst/>
          </a:prstGeom>
        </p:spPr>
      </p:pic>
    </p:spTree>
    <p:extLst>
      <p:ext uri="{BB962C8B-B14F-4D97-AF65-F5344CB8AC3E}">
        <p14:creationId xmlns:p14="http://schemas.microsoft.com/office/powerpoint/2010/main" val="1234309044"/>
      </p:ext>
    </p:extLst>
  </p:cSld>
  <p:clrMapOvr>
    <a:masterClrMapping/>
  </p:clrMapOvr>
  <p:transition>
    <p:fade/>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DD90CBA-7B28-4484-B81D-8B52AF47C5A0}"/>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4703"/>
            <a:ext cx="12192000" cy="6848593"/>
          </a:xfrm>
          <a:prstGeom prst="rect">
            <a:avLst/>
          </a:prstGeom>
        </p:spPr>
      </p:pic>
    </p:spTree>
    <p:extLst>
      <p:ext uri="{BB962C8B-B14F-4D97-AF65-F5344CB8AC3E}">
        <p14:creationId xmlns:p14="http://schemas.microsoft.com/office/powerpoint/2010/main" val="2151054924"/>
      </p:ext>
    </p:extLst>
  </p:cSld>
  <p:clrMapOvr>
    <a:masterClrMapping/>
  </p:clrMapOvr>
  <p:transition>
    <p:fade/>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539E84E-3653-458B-B73F-EAC58E487A4C}"/>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35000" r="29375"/>
          <a:stretch/>
        </p:blipFill>
        <p:spPr>
          <a:xfrm>
            <a:off x="0" y="4703"/>
            <a:ext cx="4343400" cy="6848593"/>
          </a:xfrm>
          <a:prstGeom prst="rect">
            <a:avLst/>
          </a:prstGeom>
        </p:spPr>
      </p:pic>
      <p:pic>
        <p:nvPicPr>
          <p:cNvPr id="4" name="Picture 3">
            <a:extLst>
              <a:ext uri="{FF2B5EF4-FFF2-40B4-BE49-F238E27FC236}">
                <a16:creationId xmlns:a16="http://schemas.microsoft.com/office/drawing/2014/main" id="{A45CECFE-C833-4EF8-AE28-E1EED95222EA}"/>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38727" t="6607" r="19375" b="27821"/>
          <a:stretch/>
        </p:blipFill>
        <p:spPr>
          <a:xfrm>
            <a:off x="4358276" y="4705"/>
            <a:ext cx="7795624" cy="6853295"/>
          </a:xfrm>
          <a:prstGeom prst="rect">
            <a:avLst/>
          </a:prstGeom>
        </p:spPr>
      </p:pic>
    </p:spTree>
    <p:extLst>
      <p:ext uri="{BB962C8B-B14F-4D97-AF65-F5344CB8AC3E}">
        <p14:creationId xmlns:p14="http://schemas.microsoft.com/office/powerpoint/2010/main" val="19733605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A1B7A508-C376-4D9B-85A8-3D3CBA049D9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4703"/>
            <a:ext cx="12192000" cy="6848593"/>
          </a:xfrm>
          <a:prstGeom prst="rect">
            <a:avLst/>
          </a:prstGeom>
        </p:spPr>
      </p:pic>
    </p:spTree>
    <p:extLst>
      <p:ext uri="{BB962C8B-B14F-4D97-AF65-F5344CB8AC3E}">
        <p14:creationId xmlns:p14="http://schemas.microsoft.com/office/powerpoint/2010/main" val="4004227671"/>
      </p:ext>
    </p:extLst>
  </p:cSld>
  <p:clrMapOvr>
    <a:masterClrMapping/>
  </p:clrMapOvr>
  <p:transition>
    <p:fade/>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descr="https://www.keytodavidscity.com/wp-content/uploads/2012/10/Dig-site-setup-20120823_113.jpg">
            <a:extLst>
              <a:ext uri="{FF2B5EF4-FFF2-40B4-BE49-F238E27FC236}">
                <a16:creationId xmlns:a16="http://schemas.microsoft.com/office/drawing/2014/main" id="{53889851-2E01-4EC3-81FA-C36E14D8478C}"/>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b="15976"/>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27216876"/>
      </p:ext>
    </p:extLst>
  </p:cSld>
  <p:clrMapOvr>
    <a:masterClrMapping/>
  </p:clrMapOvr>
  <p:transition>
    <p:fade/>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2" descr="https://www.keytodavidscity.com/wp-content/uploads/2012/10/Dig-site-setup-20120823_118.jpg">
            <a:extLst>
              <a:ext uri="{FF2B5EF4-FFF2-40B4-BE49-F238E27FC236}">
                <a16:creationId xmlns:a16="http://schemas.microsoft.com/office/drawing/2014/main" id="{1DABA554-AC24-48F3-AB01-5E4DFDF07AF0}"/>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b="15476"/>
          <a:stretch/>
        </p:blipFill>
        <p:spPr bwMode="auto">
          <a:xfrm>
            <a:off x="36088" y="0"/>
            <a:ext cx="12119824"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58134552"/>
      </p:ext>
    </p:extLst>
  </p:cSld>
  <p:clrMapOvr>
    <a:masterClrMapping/>
  </p:clrMapOvr>
  <p:transition>
    <p:fade/>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2" descr="https://www.keytodavidscity.com/wp-content/uploads/2012/08/Dig-site-setup-20120823_209.jpg">
            <a:extLst>
              <a:ext uri="{FF2B5EF4-FFF2-40B4-BE49-F238E27FC236}">
                <a16:creationId xmlns:a16="http://schemas.microsoft.com/office/drawing/2014/main" id="{C0A07B2F-8DA2-4161-9B86-F20258CF2540}"/>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b="15976"/>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27136870"/>
      </p:ext>
    </p:extLst>
  </p:cSld>
  <p:clrMapOvr>
    <a:masterClrMapping/>
  </p:clrMapOvr>
  <p:transition>
    <p:fade/>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descr="https://www.keytodavidscity.com/wp-content/uploads/2012/08/Dig-site-setup-20120823_174.jpg">
            <a:extLst>
              <a:ext uri="{FF2B5EF4-FFF2-40B4-BE49-F238E27FC236}">
                <a16:creationId xmlns:a16="http://schemas.microsoft.com/office/drawing/2014/main" id="{5B168660-8E9B-44E8-B721-A49EC4EE617D}"/>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t="12222"/>
          <a:stretch/>
        </p:blipFill>
        <p:spPr bwMode="auto">
          <a:xfrm>
            <a:off x="521464" y="1"/>
            <a:ext cx="11670536"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2B1FE137-7989-415B-A800-57C43DA9B54D}"/>
              </a:ext>
            </a:extLst>
          </p:cNvPr>
          <p:cNvSpPr txBox="1"/>
          <p:nvPr/>
        </p:nvSpPr>
        <p:spPr>
          <a:xfrm>
            <a:off x="2590800" y="-10886"/>
            <a:ext cx="6934200" cy="707886"/>
          </a:xfrm>
          <a:prstGeom prst="rect">
            <a:avLst/>
          </a:prstGeom>
          <a:noFill/>
        </p:spPr>
        <p:txBody>
          <a:bodyPr wrap="square" rtlCol="0">
            <a:spAutoFit/>
          </a:bodyPr>
          <a:lstStyle/>
          <a:p>
            <a:pPr algn="ctr"/>
            <a:r>
              <a:rPr lang="en-US" sz="4000" dirty="0"/>
              <a:t>Four more steps down</a:t>
            </a:r>
          </a:p>
        </p:txBody>
      </p:sp>
    </p:spTree>
    <p:extLst>
      <p:ext uri="{BB962C8B-B14F-4D97-AF65-F5344CB8AC3E}">
        <p14:creationId xmlns:p14="http://schemas.microsoft.com/office/powerpoint/2010/main" val="3364289922"/>
      </p:ext>
    </p:extLst>
  </p:cSld>
  <p:clrMapOvr>
    <a:masterClrMapping/>
  </p:clrMapOvr>
  <p:transition>
    <p:fade/>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descr="Image result for ophel mikveh">
            <a:extLst>
              <a:ext uri="{FF2B5EF4-FFF2-40B4-BE49-F238E27FC236}">
                <a16:creationId xmlns:a16="http://schemas.microsoft.com/office/drawing/2014/main" id="{953E7928-326C-4EB8-A403-D6CBE0D478DC}"/>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a:stretch/>
        </p:blipFill>
        <p:spPr bwMode="auto">
          <a:xfrm>
            <a:off x="952500" y="0"/>
            <a:ext cx="10287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53E58AB7-5754-459E-B8EA-A7B6AFE8B6C6}"/>
              </a:ext>
            </a:extLst>
          </p:cNvPr>
          <p:cNvSpPr txBox="1"/>
          <p:nvPr/>
        </p:nvSpPr>
        <p:spPr>
          <a:xfrm>
            <a:off x="0" y="6088559"/>
            <a:ext cx="12192000" cy="769441"/>
          </a:xfrm>
          <a:prstGeom prst="rect">
            <a:avLst/>
          </a:prstGeom>
        </p:spPr>
        <p:style>
          <a:lnRef idx="0">
            <a:schemeClr val="dk1"/>
          </a:lnRef>
          <a:fillRef idx="3">
            <a:schemeClr val="dk1"/>
          </a:fillRef>
          <a:effectRef idx="3">
            <a:schemeClr val="dk1"/>
          </a:effectRef>
          <a:fontRef idx="minor">
            <a:schemeClr val="lt1"/>
          </a:fontRef>
        </p:style>
        <p:txBody>
          <a:bodyPr wrap="square" rtlCol="0">
            <a:spAutoFit/>
          </a:bodyPr>
          <a:lstStyle/>
          <a:p>
            <a:pPr algn="ctr"/>
            <a:r>
              <a:rPr lang="en-US" sz="4400" b="1" dirty="0"/>
              <a:t>Room to baptize at least three people at a time</a:t>
            </a:r>
          </a:p>
        </p:txBody>
      </p:sp>
    </p:spTree>
    <p:extLst>
      <p:ext uri="{BB962C8B-B14F-4D97-AF65-F5344CB8AC3E}">
        <p14:creationId xmlns:p14="http://schemas.microsoft.com/office/powerpoint/2010/main" val="3510749126"/>
      </p:ext>
    </p:extLst>
  </p:cSld>
  <p:clrMapOvr>
    <a:masterClrMapping/>
  </p:clrMapOvr>
  <p:transition>
    <p:fade/>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A4F7E79-836D-482D-A96A-E061024B04C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TextBox 3">
            <a:extLst>
              <a:ext uri="{FF2B5EF4-FFF2-40B4-BE49-F238E27FC236}">
                <a16:creationId xmlns:a16="http://schemas.microsoft.com/office/drawing/2014/main" id="{475545E3-9C3A-46C9-A977-DEE98E1089E4}"/>
              </a:ext>
            </a:extLst>
          </p:cNvPr>
          <p:cNvSpPr txBox="1"/>
          <p:nvPr/>
        </p:nvSpPr>
        <p:spPr>
          <a:xfrm>
            <a:off x="457200" y="0"/>
            <a:ext cx="11353800" cy="4093428"/>
          </a:xfrm>
          <a:prstGeom prst="rect">
            <a:avLst/>
          </a:prstGeom>
          <a:noFill/>
        </p:spPr>
        <p:txBody>
          <a:bodyPr wrap="square" rtlCol="0">
            <a:spAutoFit/>
          </a:bodyPr>
          <a:lstStyle/>
          <a:p>
            <a:pPr algn="ctr"/>
            <a:r>
              <a:rPr lang="en-US" sz="4000" b="1" dirty="0">
                <a:solidFill>
                  <a:schemeClr val="bg1">
                    <a:lumMod val="85000"/>
                  </a:schemeClr>
                </a:solidFill>
              </a:rPr>
              <a:t>Acts 2:37f</a:t>
            </a:r>
          </a:p>
          <a:p>
            <a:pPr algn="just"/>
            <a:r>
              <a:rPr lang="en-US" sz="4400" dirty="0">
                <a:solidFill>
                  <a:schemeClr val="bg1">
                    <a:lumMod val="85000"/>
                  </a:schemeClr>
                </a:solidFill>
                <a:latin typeface="Monotype Corsiva" panose="03010101010201010101" pitchFamily="66" charset="0"/>
              </a:rPr>
              <a:t>They were pierced to the heart, and said to Peter and the rest of the apostles, "Brethren, what shall we do?" Peter said to them, "Repent, and each of you be baptized in the name of Jesus Christ for the forgiveness of your sins; and you will receive the gift of the Holy Spirit. </a:t>
            </a:r>
          </a:p>
        </p:txBody>
      </p:sp>
    </p:spTree>
    <p:extLst>
      <p:ext uri="{BB962C8B-B14F-4D97-AF65-F5344CB8AC3E}">
        <p14:creationId xmlns:p14="http://schemas.microsoft.com/office/powerpoint/2010/main" val="3816090604"/>
      </p:ext>
    </p:extLst>
  </p:cSld>
  <p:clrMapOvr>
    <a:masterClrMapping/>
  </p:clrMapOvr>
  <p:transition>
    <p:fade/>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C:\00 Israel Photos 2010\Day 12 Monday May 10\Various Sites in Low Lands-Lachish\Haverstock Photos\IMG_0511.JPG">
            <a:extLst>
              <a:ext uri="{FF2B5EF4-FFF2-40B4-BE49-F238E27FC236}">
                <a16:creationId xmlns:a16="http://schemas.microsoft.com/office/drawing/2014/main" id="{BD1C14AF-D308-4AE6-9168-BBA24C6E5EBC}"/>
              </a:ext>
            </a:extLst>
          </p:cNvPr>
          <p:cNvPicPr>
            <a:picLocks noChangeAspect="1" noChangeArrowheads="1"/>
          </p:cNvPicPr>
          <p:nvPr/>
        </p:nvPicPr>
        <p:blipFill>
          <a:blip r:embed="rId2" cstate="print"/>
          <a:srcRect/>
          <a:stretch>
            <a:fillRect/>
          </a:stretch>
        </p:blipFill>
        <p:spPr bwMode="auto">
          <a:xfrm>
            <a:off x="1524000" y="0"/>
            <a:ext cx="9144000" cy="6858000"/>
          </a:xfrm>
          <a:prstGeom prst="rect">
            <a:avLst/>
          </a:prstGeom>
          <a:noFill/>
          <a:ln w="9525">
            <a:noFill/>
            <a:miter lim="800000"/>
            <a:headEnd/>
            <a:tailEnd/>
          </a:ln>
        </p:spPr>
      </p:pic>
    </p:spTree>
    <p:extLst>
      <p:ext uri="{BB962C8B-B14F-4D97-AF65-F5344CB8AC3E}">
        <p14:creationId xmlns:p14="http://schemas.microsoft.com/office/powerpoint/2010/main" val="2471774890"/>
      </p:ext>
    </p:extLst>
  </p:cSld>
  <p:clrMapOvr>
    <a:masterClrMapping/>
  </p:clrMapOvr>
  <p:transition>
    <p:fade/>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https://happyintlv.net/wp-content/uploads/2016/06/o-JERUSALEM-ISRAEL-facebook.jpg">
            <a:extLst>
              <a:ext uri="{FF2B5EF4-FFF2-40B4-BE49-F238E27FC236}">
                <a16:creationId xmlns:a16="http://schemas.microsoft.com/office/drawing/2014/main" id="{4525D41B-8E37-4300-A879-129A44A37B71}"/>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8750" t="18438" r="18750" b="-1"/>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64680CDD-0317-4648-A813-7801E159E5E6}"/>
              </a:ext>
            </a:extLst>
          </p:cNvPr>
          <p:cNvSpPr txBox="1"/>
          <p:nvPr/>
        </p:nvSpPr>
        <p:spPr>
          <a:xfrm>
            <a:off x="0" y="-142458"/>
            <a:ext cx="12192000" cy="1446550"/>
          </a:xfrm>
          <a:prstGeom prst="rect">
            <a:avLst/>
          </a:prstGeom>
        </p:spPr>
        <p:style>
          <a:lnRef idx="0">
            <a:schemeClr val="dk1"/>
          </a:lnRef>
          <a:fillRef idx="3">
            <a:schemeClr val="dk1"/>
          </a:fillRef>
          <a:effectRef idx="3">
            <a:schemeClr val="dk1"/>
          </a:effectRef>
          <a:fontRef idx="minor">
            <a:schemeClr val="lt1"/>
          </a:fontRef>
        </p:style>
        <p:txBody>
          <a:bodyPr wrap="square" rtlCol="0">
            <a:spAutoFit/>
          </a:bodyPr>
          <a:lstStyle/>
          <a:p>
            <a:pPr algn="ctr"/>
            <a:r>
              <a:rPr lang="en-US" sz="8800" b="1" dirty="0">
                <a:latin typeface="Gabriola" panose="04040605051002020D02" pitchFamily="82" charset="0"/>
              </a:rPr>
              <a:t>God be with you ‘til we meet again</a:t>
            </a:r>
          </a:p>
        </p:txBody>
      </p:sp>
    </p:spTree>
    <p:extLst>
      <p:ext uri="{BB962C8B-B14F-4D97-AF65-F5344CB8AC3E}">
        <p14:creationId xmlns:p14="http://schemas.microsoft.com/office/powerpoint/2010/main" val="1456951272"/>
      </p:ext>
    </p:extLst>
  </p:cSld>
  <p:clrMapOvr>
    <a:masterClrMapping/>
  </p:clrMapOvr>
  <p:transition>
    <p:fade/>
  </p:transition>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574</TotalTime>
  <Words>505</Words>
  <Application>Microsoft Office PowerPoint</Application>
  <PresentationFormat>Widescreen</PresentationFormat>
  <Paragraphs>60</Paragraphs>
  <Slides>38</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38</vt:i4>
      </vt:variant>
    </vt:vector>
  </HeadingPairs>
  <TitlesOfParts>
    <vt:vector size="43" baseType="lpstr">
      <vt:lpstr>Arial</vt:lpstr>
      <vt:lpstr>Calibri</vt:lpstr>
      <vt:lpstr>Gabriola</vt:lpstr>
      <vt:lpstr>Monotype Corsiva</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Larry</dc:creator>
  <cp:lastModifiedBy>Gadsden</cp:lastModifiedBy>
  <cp:revision>218</cp:revision>
  <dcterms:created xsi:type="dcterms:W3CDTF">2010-11-07T06:59:40Z</dcterms:created>
  <dcterms:modified xsi:type="dcterms:W3CDTF">2017-09-15T22:41:47Z</dcterms:modified>
</cp:coreProperties>
</file>