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5" r:id="rId2"/>
    <p:sldId id="311" r:id="rId3"/>
    <p:sldId id="312" r:id="rId4"/>
    <p:sldId id="258" r:id="rId5"/>
    <p:sldId id="364" r:id="rId6"/>
    <p:sldId id="259" r:id="rId7"/>
    <p:sldId id="363" r:id="rId8"/>
    <p:sldId id="362" r:id="rId9"/>
    <p:sldId id="369" r:id="rId10"/>
    <p:sldId id="361" r:id="rId11"/>
    <p:sldId id="371" r:id="rId12"/>
    <p:sldId id="389" r:id="rId13"/>
    <p:sldId id="391" r:id="rId14"/>
    <p:sldId id="392" r:id="rId15"/>
    <p:sldId id="393" r:id="rId16"/>
    <p:sldId id="394" r:id="rId17"/>
    <p:sldId id="396" r:id="rId18"/>
    <p:sldId id="397" r:id="rId19"/>
    <p:sldId id="260" r:id="rId20"/>
    <p:sldId id="331" r:id="rId21"/>
    <p:sldId id="332" r:id="rId22"/>
    <p:sldId id="377" r:id="rId23"/>
    <p:sldId id="378" r:id="rId24"/>
    <p:sldId id="379" r:id="rId25"/>
    <p:sldId id="333" r:id="rId26"/>
    <p:sldId id="334" r:id="rId27"/>
    <p:sldId id="261" r:id="rId28"/>
    <p:sldId id="373" r:id="rId29"/>
    <p:sldId id="338" r:id="rId30"/>
    <p:sldId id="352" r:id="rId31"/>
    <p:sldId id="353" r:id="rId32"/>
    <p:sldId id="339" r:id="rId33"/>
    <p:sldId id="340" r:id="rId34"/>
    <p:sldId id="341" r:id="rId35"/>
    <p:sldId id="342" r:id="rId36"/>
    <p:sldId id="343" r:id="rId37"/>
    <p:sldId id="344" r:id="rId38"/>
    <p:sldId id="383" r:id="rId39"/>
    <p:sldId id="380" r:id="rId40"/>
    <p:sldId id="388" r:id="rId41"/>
    <p:sldId id="381" r:id="rId42"/>
    <p:sldId id="382" r:id="rId43"/>
    <p:sldId id="372" r:id="rId44"/>
    <p:sldId id="335" r:id="rId45"/>
    <p:sldId id="322" r:id="rId46"/>
    <p:sldId id="323" r:id="rId47"/>
    <p:sldId id="325" r:id="rId48"/>
    <p:sldId id="264" r:id="rId49"/>
    <p:sldId id="263" r:id="rId50"/>
    <p:sldId id="262" r:id="rId51"/>
    <p:sldId id="266" r:id="rId52"/>
    <p:sldId id="401" r:id="rId53"/>
    <p:sldId id="386" r:id="rId54"/>
    <p:sldId id="387" r:id="rId55"/>
    <p:sldId id="265" r:id="rId56"/>
    <p:sldId id="385" r:id="rId57"/>
    <p:sldId id="375" r:id="rId58"/>
    <p:sldId id="288" r:id="rId59"/>
    <p:sldId id="390" r:id="rId60"/>
    <p:sldId id="376" r:id="rId61"/>
    <p:sldId id="398" r:id="rId62"/>
    <p:sldId id="307" r:id="rId6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F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8" d="100"/>
          <a:sy n="78" d="100"/>
        </p:scale>
        <p:origin x="940" y="4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C609FF-88DE-470B-9E0C-53346317E5EB}" type="datetimeFigureOut">
              <a:rPr lang="en-US" smtClean="0"/>
              <a:pPr/>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C609FF-88DE-470B-9E0C-53346317E5EB}" type="datetimeFigureOut">
              <a:rPr lang="en-US" smtClean="0"/>
              <a:pPr/>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C609FF-88DE-470B-9E0C-53346317E5EB}" type="datetimeFigureOut">
              <a:rPr lang="en-US" smtClean="0"/>
              <a:pPr/>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C609FF-88DE-470B-9E0C-53346317E5EB}" type="datetimeFigureOut">
              <a:rPr lang="en-US" smtClean="0"/>
              <a:pPr/>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C609FF-88DE-470B-9E0C-53346317E5EB}" type="datetimeFigureOut">
              <a:rPr lang="en-US" smtClean="0"/>
              <a:pPr/>
              <a:t>9/14/2017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C609FF-88DE-470B-9E0C-53346317E5EB}" type="datetimeFigureOut">
              <a:rPr lang="en-US" smtClean="0"/>
              <a:pPr/>
              <a:t>9/14/2017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C609FF-88DE-470B-9E0C-53346317E5EB}" type="datetimeFigureOut">
              <a:rPr lang="en-US" smtClean="0"/>
              <a:pPr/>
              <a:t>9/14/2017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609FF-88DE-470B-9E0C-53346317E5EB}" type="datetimeFigureOut">
              <a:rPr lang="en-US" smtClean="0"/>
              <a:pPr/>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609FF-88DE-470B-9E0C-53346317E5EB}" type="datetimeFigureOut">
              <a:rPr lang="en-US" smtClean="0"/>
              <a:pPr/>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C609FF-88DE-470B-9E0C-53346317E5EB}" type="datetimeFigureOut">
              <a:rPr lang="en-US" smtClean="0"/>
              <a:pPr/>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C609FF-88DE-470B-9E0C-53346317E5EB}" type="datetimeFigureOut">
              <a:rPr lang="en-US" smtClean="0"/>
              <a:pPr/>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8CE3E-4D67-45C2-AF55-B89A23B06E56}"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C609FF-88DE-470B-9E0C-53346317E5EB}" type="datetimeFigureOut">
              <a:rPr lang="en-US" smtClean="0"/>
              <a:pPr/>
              <a:t>9/14/2017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078CE3E-4D67-45C2-AF55-B89A23B06E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A Bible Photos\Cities &amp; Places\Caesarea Maritima\Caesarea Aerial 05.jpg"/>
          <p:cNvPicPr>
            <a:picLocks noChangeAspect="1" noChangeArrowheads="1"/>
          </p:cNvPicPr>
          <p:nvPr/>
        </p:nvPicPr>
        <p:blipFill rotWithShape="1">
          <a:blip r:embed="rId2" cstate="print"/>
          <a:srcRect l="25938" r="1348" b="18539"/>
          <a:stretch/>
        </p:blipFill>
        <p:spPr bwMode="auto">
          <a:xfrm>
            <a:off x="0" y="0"/>
            <a:ext cx="9151410" cy="5143500"/>
          </a:xfrm>
          <a:prstGeom prst="rect">
            <a:avLst/>
          </a:prstGeom>
          <a:noFill/>
        </p:spPr>
      </p:pic>
      <p:sp>
        <p:nvSpPr>
          <p:cNvPr id="8" name="TextBox 7">
            <a:extLst>
              <a:ext uri="{FF2B5EF4-FFF2-40B4-BE49-F238E27FC236}">
                <a16:creationId xmlns:a16="http://schemas.microsoft.com/office/drawing/2014/main" id="{D5F4E59D-234A-4F8F-946C-0D3A384AF63C}"/>
              </a:ext>
            </a:extLst>
          </p:cNvPr>
          <p:cNvSpPr txBox="1"/>
          <p:nvPr/>
        </p:nvSpPr>
        <p:spPr>
          <a:xfrm>
            <a:off x="0" y="0"/>
            <a:ext cx="9151410" cy="646331"/>
          </a:xfrm>
          <a:prstGeom prst="rect">
            <a:avLst/>
          </a:prstGeom>
          <a:solidFill>
            <a:schemeClr val="tx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3600" b="1" dirty="0">
                <a:solidFill>
                  <a:schemeClr val="tx2">
                    <a:lumMod val="40000"/>
                    <a:lumOff val="60000"/>
                  </a:schemeClr>
                </a:solidFill>
                <a:latin typeface="Gabriola" panose="04040605051002020D02" pitchFamily="82" charset="0"/>
              </a:rPr>
              <a:t>Caesarea Maritima - September  13,  2017</a:t>
            </a:r>
          </a:p>
        </p:txBody>
      </p:sp>
    </p:spTree>
    <p:extLst>
      <p:ext uri="{BB962C8B-B14F-4D97-AF65-F5344CB8AC3E}">
        <p14:creationId xmlns:p14="http://schemas.microsoft.com/office/powerpoint/2010/main" val="70445643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world-geographics.com/cfg/public/_lib/img/maps/middle-east/satellite_image_of_israel.jpg"/>
          <p:cNvPicPr>
            <a:picLocks noChangeAspect="1" noChangeArrowheads="1"/>
          </p:cNvPicPr>
          <p:nvPr/>
        </p:nvPicPr>
        <p:blipFill rotWithShape="1">
          <a:blip r:embed="rId2" cstate="print"/>
          <a:srcRect l="7190" t="32559" r="31346" b="40306"/>
          <a:stretch/>
        </p:blipFill>
        <p:spPr bwMode="auto">
          <a:xfrm>
            <a:off x="0" y="-1"/>
            <a:ext cx="9144000" cy="5143501"/>
          </a:xfrm>
          <a:prstGeom prst="rect">
            <a:avLst/>
          </a:prstGeom>
          <a:noFill/>
        </p:spPr>
      </p:pic>
      <p:sp>
        <p:nvSpPr>
          <p:cNvPr id="3" name="Rectangle 2"/>
          <p:cNvSpPr/>
          <p:nvPr/>
        </p:nvSpPr>
        <p:spPr>
          <a:xfrm>
            <a:off x="1825855" y="1886563"/>
            <a:ext cx="2514600" cy="180216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1435594B-A29B-43C2-8561-74B2215582A3}"/>
              </a:ext>
            </a:extLst>
          </p:cNvPr>
          <p:cNvSpPr txBox="1"/>
          <p:nvPr/>
        </p:nvSpPr>
        <p:spPr>
          <a:xfrm>
            <a:off x="-21681" y="1"/>
            <a:ext cx="2623154" cy="1708160"/>
          </a:xfrm>
          <a:prstGeom prst="rect">
            <a:avLst/>
          </a:prstGeom>
          <a:noFill/>
        </p:spPr>
        <p:txBody>
          <a:bodyPr wrap="none" rtlCol="0">
            <a:spAutoFit/>
          </a:bodyPr>
          <a:lstStyle/>
          <a:p>
            <a:pPr algn="ctr"/>
            <a:r>
              <a:rPr lang="en-US" sz="2100" b="1" dirty="0">
                <a:solidFill>
                  <a:schemeClr val="bg1"/>
                </a:solidFill>
              </a:rPr>
              <a:t>Jerusalem ?</a:t>
            </a:r>
          </a:p>
          <a:p>
            <a:pPr algn="ctr"/>
            <a:r>
              <a:rPr lang="en-US" sz="2100" b="1" dirty="0" err="1">
                <a:solidFill>
                  <a:schemeClr val="bg1"/>
                </a:solidFill>
              </a:rPr>
              <a:t>Sorek</a:t>
            </a:r>
            <a:r>
              <a:rPr lang="en-US" sz="2100" b="1" dirty="0">
                <a:solidFill>
                  <a:schemeClr val="bg1"/>
                </a:solidFill>
              </a:rPr>
              <a:t> &amp; Elah Valleys ?</a:t>
            </a:r>
          </a:p>
          <a:p>
            <a:pPr algn="ctr"/>
            <a:r>
              <a:rPr lang="en-US" sz="2100" b="1" dirty="0">
                <a:solidFill>
                  <a:schemeClr val="bg1"/>
                </a:solidFill>
              </a:rPr>
              <a:t>Philistines ?</a:t>
            </a:r>
          </a:p>
          <a:p>
            <a:pPr algn="ctr"/>
            <a:r>
              <a:rPr lang="en-US" sz="2100" b="1" dirty="0">
                <a:solidFill>
                  <a:schemeClr val="bg1"/>
                </a:solidFill>
              </a:rPr>
              <a:t>Jezreel Valley ?</a:t>
            </a:r>
          </a:p>
          <a:p>
            <a:pPr algn="ctr"/>
            <a:r>
              <a:rPr lang="en-US" sz="2100" b="1" dirty="0">
                <a:solidFill>
                  <a:schemeClr val="bg1"/>
                </a:solidFill>
              </a:rPr>
              <a:t>Capernaum ?</a:t>
            </a:r>
          </a:p>
        </p:txBody>
      </p:sp>
      <p:sp>
        <p:nvSpPr>
          <p:cNvPr id="4" name="Oval 3">
            <a:extLst>
              <a:ext uri="{FF2B5EF4-FFF2-40B4-BE49-F238E27FC236}">
                <a16:creationId xmlns:a16="http://schemas.microsoft.com/office/drawing/2014/main" id="{280938DB-3D42-4B9F-8E9D-22EB69F6AEDB}"/>
              </a:ext>
            </a:extLst>
          </p:cNvPr>
          <p:cNvSpPr/>
          <p:nvPr/>
        </p:nvSpPr>
        <p:spPr>
          <a:xfrm>
            <a:off x="2743200" y="3724955"/>
            <a:ext cx="400050" cy="40005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Oval 5">
            <a:extLst>
              <a:ext uri="{FF2B5EF4-FFF2-40B4-BE49-F238E27FC236}">
                <a16:creationId xmlns:a16="http://schemas.microsoft.com/office/drawing/2014/main" id="{57A3CDF4-A78E-4E33-BE6C-87EA766B63BF}"/>
              </a:ext>
            </a:extLst>
          </p:cNvPr>
          <p:cNvSpPr/>
          <p:nvPr/>
        </p:nvSpPr>
        <p:spPr>
          <a:xfrm>
            <a:off x="2236893" y="3957717"/>
            <a:ext cx="342900" cy="33457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6">
            <a:extLst>
              <a:ext uri="{FF2B5EF4-FFF2-40B4-BE49-F238E27FC236}">
                <a16:creationId xmlns:a16="http://schemas.microsoft.com/office/drawing/2014/main" id="{129CF341-8553-47D4-AEB7-8599E4D50ED9}"/>
              </a:ext>
            </a:extLst>
          </p:cNvPr>
          <p:cNvSpPr/>
          <p:nvPr/>
        </p:nvSpPr>
        <p:spPr>
          <a:xfrm rot="20509220">
            <a:off x="721666" y="3672667"/>
            <a:ext cx="2180461" cy="137031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C17BE431-50ED-484E-A287-82FF855C47B2}"/>
              </a:ext>
            </a:extLst>
          </p:cNvPr>
          <p:cNvSpPr/>
          <p:nvPr/>
        </p:nvSpPr>
        <p:spPr>
          <a:xfrm rot="1640762">
            <a:off x="2620319" y="1063407"/>
            <a:ext cx="1760035" cy="967294"/>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Oval 8">
            <a:extLst>
              <a:ext uri="{FF2B5EF4-FFF2-40B4-BE49-F238E27FC236}">
                <a16:creationId xmlns:a16="http://schemas.microsoft.com/office/drawing/2014/main" id="{6F3A2FC3-2FB0-4005-B382-72D1758912BB}"/>
              </a:ext>
            </a:extLst>
          </p:cNvPr>
          <p:cNvSpPr/>
          <p:nvPr/>
        </p:nvSpPr>
        <p:spPr>
          <a:xfrm>
            <a:off x="3886200" y="513219"/>
            <a:ext cx="247650" cy="27746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8125627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left)">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edg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left)">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edg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wipe(left)">
                                      <p:cBhvr>
                                        <p:cTn id="37" dur="500"/>
                                        <p:tgtEl>
                                          <p:spTgt spid="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edg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Effect transition="in" filter="wipe(left)">
                                      <p:cBhvr>
                                        <p:cTn id="47" dur="500"/>
                                        <p:tgtEl>
                                          <p:spTgt spid="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edg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500"/>
                                        <p:tgtEl>
                                          <p:spTgt spid="3"/>
                                        </p:tgtEl>
                                      </p:cBhvr>
                                    </p:animEffect>
                                  </p:childTnLst>
                                </p:cTn>
                              </p:par>
                              <p:par>
                                <p:cTn id="58" presetID="10" presetClass="exit" presetSubtype="0" fill="hold" grpId="1" nodeType="withEffect">
                                  <p:stCondLst>
                                    <p:cond delay="0"/>
                                  </p:stCondLst>
                                  <p:childTnLst>
                                    <p:animEffect transition="out" filter="fade">
                                      <p:cBhvr>
                                        <p:cTn id="59" dur="500"/>
                                        <p:tgtEl>
                                          <p:spTgt spid="8"/>
                                        </p:tgtEl>
                                      </p:cBhvr>
                                    </p:animEffect>
                                    <p:set>
                                      <p:cBhvr>
                                        <p:cTn id="60" dur="1" fill="hold">
                                          <p:stCondLst>
                                            <p:cond delay="499"/>
                                          </p:stCondLst>
                                        </p:cTn>
                                        <p:tgtEl>
                                          <p:spTgt spid="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
                                        </p:tgtEl>
                                      </p:cBhvr>
                                    </p:animEffect>
                                    <p:set>
                                      <p:cBhvr>
                                        <p:cTn id="63" dur="1" fill="hold">
                                          <p:stCondLst>
                                            <p:cond delay="499"/>
                                          </p:stCondLst>
                                        </p:cTn>
                                        <p:tgtEl>
                                          <p:spTgt spid="4"/>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6"/>
                                        </p:tgtEl>
                                      </p:cBhvr>
                                    </p:animEffect>
                                    <p:set>
                                      <p:cBhvr>
                                        <p:cTn id="66" dur="1" fill="hold">
                                          <p:stCondLst>
                                            <p:cond delay="499"/>
                                          </p:stCondLst>
                                        </p:cTn>
                                        <p:tgtEl>
                                          <p:spTgt spid="6"/>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7"/>
                                        </p:tgtEl>
                                      </p:cBhvr>
                                    </p:animEffect>
                                    <p:set>
                                      <p:cBhvr>
                                        <p:cTn id="69" dur="1" fill="hold">
                                          <p:stCondLst>
                                            <p:cond delay="499"/>
                                          </p:stCondLst>
                                        </p:cTn>
                                        <p:tgtEl>
                                          <p:spTgt spid="7"/>
                                        </p:tgtEl>
                                        <p:attrNameLst>
                                          <p:attrName>style.visibility</p:attrName>
                                        </p:attrNameLst>
                                      </p:cBhvr>
                                      <p:to>
                                        <p:strVal val="hidden"/>
                                      </p:to>
                                    </p:set>
                                  </p:childTnLst>
                                </p:cTn>
                              </p:par>
                              <p:par>
                                <p:cTn id="70" presetID="10" presetClass="exit" presetSubtype="0" fill="hold" grpId="2" nodeType="withEffect">
                                  <p:stCondLst>
                                    <p:cond delay="0"/>
                                  </p:stCondLst>
                                  <p:childTnLst>
                                    <p:animEffect transition="out" filter="fade">
                                      <p:cBhvr>
                                        <p:cTn id="71" dur="500"/>
                                        <p:tgtEl>
                                          <p:spTgt spid="8"/>
                                        </p:tgtEl>
                                      </p:cBhvr>
                                    </p:animEffect>
                                    <p:set>
                                      <p:cBhvr>
                                        <p:cTn id="72" dur="1" fill="hold">
                                          <p:stCondLst>
                                            <p:cond delay="499"/>
                                          </p:stCondLst>
                                        </p:cTn>
                                        <p:tgtEl>
                                          <p:spTgt spid="8"/>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9"/>
                                        </p:tgtEl>
                                      </p:cBhvr>
                                    </p:animEffect>
                                    <p:set>
                                      <p:cBhvr>
                                        <p:cTn id="7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6" grpId="0" animBg="1"/>
      <p:bldP spid="6" grpId="1" animBg="1"/>
      <p:bldP spid="7" grpId="0" animBg="1"/>
      <p:bldP spid="7" grpId="1" animBg="1"/>
      <p:bldP spid="8" grpId="0" animBg="1"/>
      <p:bldP spid="8" grpId="1" animBg="1"/>
      <p:bldP spid="8" grpId="2" animBg="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J:\A Bible Photos\Atlas Photos\Visual Guide to Bible &amp; Gospels Photos\Bible\078 Saul &amp; David Map.jpg"/>
          <p:cNvPicPr>
            <a:picLocks noChangeAspect="1" noChangeArrowheads="1"/>
          </p:cNvPicPr>
          <p:nvPr/>
        </p:nvPicPr>
        <p:blipFill rotWithShape="1">
          <a:blip r:embed="rId2" cstate="print"/>
          <a:srcRect b="12356"/>
          <a:stretch/>
        </p:blipFill>
        <p:spPr bwMode="auto">
          <a:xfrm>
            <a:off x="2099367" y="0"/>
            <a:ext cx="4401448" cy="5143500"/>
          </a:xfrm>
          <a:prstGeom prst="rect">
            <a:avLst/>
          </a:prstGeom>
          <a:noFill/>
        </p:spPr>
      </p:pic>
      <p:sp>
        <p:nvSpPr>
          <p:cNvPr id="3" name="Rectangle 2"/>
          <p:cNvSpPr/>
          <p:nvPr/>
        </p:nvSpPr>
        <p:spPr>
          <a:xfrm>
            <a:off x="3581400" y="0"/>
            <a:ext cx="2260564" cy="1657350"/>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p:cNvSpPr/>
          <p:nvPr/>
        </p:nvSpPr>
        <p:spPr>
          <a:xfrm>
            <a:off x="3160616" y="1657350"/>
            <a:ext cx="2649945" cy="1690272"/>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p:cNvSpPr/>
          <p:nvPr/>
        </p:nvSpPr>
        <p:spPr>
          <a:xfrm>
            <a:off x="2814971" y="3347623"/>
            <a:ext cx="2995590" cy="1758859"/>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p:nvSpPr>
        <p:spPr>
          <a:xfrm>
            <a:off x="3611216" y="19255"/>
            <a:ext cx="683200" cy="30008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1350" b="1" dirty="0"/>
              <a:t>Galilee</a:t>
            </a:r>
          </a:p>
        </p:txBody>
      </p:sp>
      <p:sp>
        <p:nvSpPr>
          <p:cNvPr id="7" name="TextBox 6"/>
          <p:cNvSpPr txBox="1"/>
          <p:nvPr/>
        </p:nvSpPr>
        <p:spPr>
          <a:xfrm>
            <a:off x="3203556" y="1681842"/>
            <a:ext cx="766557" cy="30008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1350" b="1" dirty="0"/>
              <a:t>Samaria</a:t>
            </a:r>
          </a:p>
        </p:txBody>
      </p:sp>
      <p:sp>
        <p:nvSpPr>
          <p:cNvPr id="8" name="TextBox 7"/>
          <p:cNvSpPr txBox="1"/>
          <p:nvPr/>
        </p:nvSpPr>
        <p:spPr>
          <a:xfrm>
            <a:off x="2838822" y="3380981"/>
            <a:ext cx="599844" cy="30008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1350" b="1" dirty="0"/>
              <a:t>Judea</a:t>
            </a:r>
          </a:p>
        </p:txBody>
      </p:sp>
      <p:sp>
        <p:nvSpPr>
          <p:cNvPr id="10" name="Oval 9">
            <a:extLst>
              <a:ext uri="{FF2B5EF4-FFF2-40B4-BE49-F238E27FC236}">
                <a16:creationId xmlns:a16="http://schemas.microsoft.com/office/drawing/2014/main" id="{23F23C47-5F37-46AE-935C-73BED1ADA8C1}"/>
              </a:ext>
            </a:extLst>
          </p:cNvPr>
          <p:cNvSpPr/>
          <p:nvPr/>
        </p:nvSpPr>
        <p:spPr>
          <a:xfrm>
            <a:off x="3457575" y="2006416"/>
            <a:ext cx="247650" cy="27746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8341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4"/>
                                        </p:tgtEl>
                                      </p:cBhvr>
                                    </p:animEffect>
                                    <p:set>
                                      <p:cBhvr>
                                        <p:cTn id="40" dur="1" fill="hold">
                                          <p:stCondLst>
                                            <p:cond delay="499"/>
                                          </p:stCondLst>
                                        </p:cTn>
                                        <p:tgtEl>
                                          <p:spTgt spid="4"/>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3"/>
                                        </p:tgtEl>
                                      </p:cBhvr>
                                    </p:animEffect>
                                    <p:set>
                                      <p:cBhvr>
                                        <p:cTn id="46" dur="1" fill="hold">
                                          <p:stCondLst>
                                            <p:cond delay="499"/>
                                          </p:stCondLst>
                                        </p:cTn>
                                        <p:tgtEl>
                                          <p:spTgt spid="3"/>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cTn>
                              </p:par>
                            </p:childTnLst>
                          </p:cTn>
                        </p:par>
                        <p:par>
                          <p:cTn id="50" fill="hold">
                            <p:stCondLst>
                              <p:cond delay="500"/>
                            </p:stCondLst>
                            <p:childTnLst>
                              <p:par>
                                <p:cTn id="51" presetID="2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edge">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495300" y="217260"/>
            <a:ext cx="8153401" cy="4708981"/>
          </a:xfrm>
          <a:prstGeom prst="rect">
            <a:avLst/>
          </a:prstGeom>
          <a:noFill/>
        </p:spPr>
        <p:txBody>
          <a:bodyPr wrap="square" rtlCol="0">
            <a:spAutoFit/>
          </a:bodyPr>
          <a:lstStyle/>
          <a:p>
            <a:pPr algn="ctr"/>
            <a:r>
              <a:rPr lang="en-US" sz="3600" b="1" dirty="0">
                <a:latin typeface="Lucida Calligraphy" pitchFamily="66" charset="0"/>
              </a:rPr>
              <a:t>Acts 8:36-40</a:t>
            </a:r>
          </a:p>
          <a:p>
            <a:pPr algn="just"/>
            <a:r>
              <a:rPr lang="en-US" sz="2400" b="1" dirty="0">
                <a:latin typeface="Comic Sans MS" pitchFamily="66" charset="0"/>
              </a:rPr>
              <a:t>As they went along the road they came to some water; and the eunuch said, "Look! Water! What prevents me from being baptized?"  And he ordered the chariot to stop; and they both went down into the water, Philip as well as the eunuch, and he baptized him. When they came up out of the water, the Spirit of the Lord snatched Philip away; and the eunuch no longer saw him, but went on his way rejoicing. But Philip found himself at </a:t>
            </a:r>
            <a:r>
              <a:rPr lang="en-US" sz="2400" b="1" dirty="0" err="1">
                <a:latin typeface="Comic Sans MS" pitchFamily="66" charset="0"/>
              </a:rPr>
              <a:t>Azotus</a:t>
            </a:r>
            <a:r>
              <a:rPr lang="en-US" sz="2400" b="1" dirty="0">
                <a:latin typeface="Comic Sans MS" pitchFamily="66" charset="0"/>
              </a:rPr>
              <a:t>, and as he passed through he kept preaching the gospel to all the cities until he came to Caesarea.</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caesarea maritima art">
            <a:extLst>
              <a:ext uri="{FF2B5EF4-FFF2-40B4-BE49-F238E27FC236}">
                <a16:creationId xmlns:a16="http://schemas.microsoft.com/office/drawing/2014/main" id="{7797E900-0FDF-4F39-8C34-DEC78E8600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37"/>
          <a:stretch/>
        </p:blipFill>
        <p:spPr bwMode="auto">
          <a:xfrm>
            <a:off x="0" y="455613"/>
            <a:ext cx="9144000" cy="4232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61979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81000" y="217260"/>
            <a:ext cx="8382000" cy="4708981"/>
          </a:xfrm>
          <a:prstGeom prst="rect">
            <a:avLst/>
          </a:prstGeom>
          <a:noFill/>
        </p:spPr>
        <p:txBody>
          <a:bodyPr wrap="square" rtlCol="0">
            <a:spAutoFit/>
          </a:bodyPr>
          <a:lstStyle/>
          <a:p>
            <a:pPr algn="ctr"/>
            <a:r>
              <a:rPr lang="en-US" sz="3600" b="1" dirty="0">
                <a:latin typeface="Lucida Calligraphy" pitchFamily="66" charset="0"/>
              </a:rPr>
              <a:t>Acts 9:26-30</a:t>
            </a:r>
          </a:p>
          <a:p>
            <a:pPr algn="just"/>
            <a:r>
              <a:rPr lang="en-US" sz="2400" b="1" dirty="0">
                <a:latin typeface="Comic Sans MS" pitchFamily="66" charset="0"/>
              </a:rPr>
              <a:t>When Paul came to Jerusalem, he was trying to associate with the disciples; but they were all afraid, not believing he was a disciple. But Barnabas brought him to the apostles and described how he had seen the Lord, and had spoken out boldly in the name of Jesus. He was moving about freely in Jerusalem, speaking boldly in the name of the Lord. He was arguing with the Hellenistic Jews; but they were attempting to put him to death. When the brethren learned of it, they brought him down to Caesarea and sent him away to Tarsus. </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aesarea maritima art">
            <a:extLst>
              <a:ext uri="{FF2B5EF4-FFF2-40B4-BE49-F238E27FC236}">
                <a16:creationId xmlns:a16="http://schemas.microsoft.com/office/drawing/2014/main" id="{7EA3710C-406B-469B-BE61-D7FCB9B70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 y="0"/>
            <a:ext cx="77073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69759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1.bp.blogspot.com/--9r5AkVrwec/TluYmBbbuqI/AAAAAAAABRA/aGnUhuTyhe0/s1600/SPREAD.jpg">
            <a:extLst>
              <a:ext uri="{FF2B5EF4-FFF2-40B4-BE49-F238E27FC236}">
                <a16:creationId xmlns:a16="http://schemas.microsoft.com/office/drawing/2014/main" id="{46A3C855-120F-4127-8FA8-92D5F6781F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381" y="1"/>
            <a:ext cx="812523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62782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Caesarea Maritima in the Bible">
            <a:extLst>
              <a:ext uri="{FF2B5EF4-FFF2-40B4-BE49-F238E27FC236}">
                <a16:creationId xmlns:a16="http://schemas.microsoft.com/office/drawing/2014/main" id="{7CB74AD0-77AA-4D34-B788-875302B04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963" y="0"/>
            <a:ext cx="4156075"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08731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FD62DE-EAE3-4D78-8F78-4AA975D3B6CC}"/>
              </a:ext>
            </a:extLst>
          </p:cNvPr>
          <p:cNvPicPr>
            <a:picLocks noChangeAspect="1"/>
          </p:cNvPicPr>
          <p:nvPr/>
        </p:nvPicPr>
        <p:blipFill>
          <a:blip r:embed="rId2"/>
          <a:stretch>
            <a:fillRect/>
          </a:stretch>
        </p:blipFill>
        <p:spPr>
          <a:xfrm>
            <a:off x="1670229" y="0"/>
            <a:ext cx="5803542" cy="5143500"/>
          </a:xfrm>
          <a:prstGeom prst="rect">
            <a:avLst/>
          </a:prstGeom>
        </p:spPr>
      </p:pic>
    </p:spTree>
    <p:extLst>
      <p:ext uri="{BB962C8B-B14F-4D97-AF65-F5344CB8AC3E}">
        <p14:creationId xmlns:p14="http://schemas.microsoft.com/office/powerpoint/2010/main" val="1349629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A Bible Photos\Cities &amp; Places\Caesarea Maritima\Caesara M. Illustration 05.jpg"/>
          <p:cNvPicPr>
            <a:picLocks noChangeAspect="1" noChangeArrowheads="1"/>
          </p:cNvPicPr>
          <p:nvPr/>
        </p:nvPicPr>
        <p:blipFill>
          <a:blip r:embed="rId2" cstate="print"/>
          <a:srcRect/>
          <a:stretch>
            <a:fillRect/>
          </a:stretch>
        </p:blipFill>
        <p:spPr bwMode="auto">
          <a:xfrm>
            <a:off x="0" y="120015"/>
            <a:ext cx="9144000" cy="4903470"/>
          </a:xfrm>
          <a:prstGeom prst="rect">
            <a:avLst/>
          </a:prstGeom>
          <a:noFill/>
        </p:spPr>
      </p:pic>
    </p:spTree>
    <p:extLst>
      <p:ext uri="{BB962C8B-B14F-4D97-AF65-F5344CB8AC3E}">
        <p14:creationId xmlns:p14="http://schemas.microsoft.com/office/powerpoint/2010/main" val="178322653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A Bible Photos\Cities &amp; Places\Caesarea Maritima\Caesarea Aerial 01.jpg"/>
          <p:cNvPicPr>
            <a:picLocks noChangeAspect="1" noChangeArrowheads="1"/>
          </p:cNvPicPr>
          <p:nvPr/>
        </p:nvPicPr>
        <p:blipFill rotWithShape="1">
          <a:blip r:embed="rId2" cstate="print"/>
          <a:srcRect t="24814"/>
          <a:stretch/>
        </p:blipFill>
        <p:spPr bwMode="auto">
          <a:xfrm>
            <a:off x="1506170" y="0"/>
            <a:ext cx="6131660" cy="5143500"/>
          </a:xfrm>
          <a:prstGeom prst="rect">
            <a:avLst/>
          </a:prstGeom>
          <a:noFill/>
        </p:spPr>
      </p:pic>
    </p:spTree>
    <p:extLst>
      <p:ext uri="{BB962C8B-B14F-4D97-AF65-F5344CB8AC3E}">
        <p14:creationId xmlns:p14="http://schemas.microsoft.com/office/powerpoint/2010/main" val="307091612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A Bible Photos\Cities &amp; Places\Caesarea Maritima\Caesarea Aerial 03.jpg"/>
          <p:cNvPicPr>
            <a:picLocks noChangeAspect="1" noChangeArrowheads="1"/>
          </p:cNvPicPr>
          <p:nvPr/>
        </p:nvPicPr>
        <p:blipFill rotWithShape="1">
          <a:blip r:embed="rId2" cstate="print"/>
          <a:srcRect l="25218" t="23667" r="25111" b="20334"/>
          <a:stretch/>
        </p:blipFill>
        <p:spPr bwMode="auto">
          <a:xfrm>
            <a:off x="770165" y="0"/>
            <a:ext cx="7603670" cy="5143500"/>
          </a:xfrm>
          <a:prstGeom prst="rect">
            <a:avLst/>
          </a:prstGeom>
          <a:noFill/>
        </p:spPr>
      </p:pic>
    </p:spTree>
    <p:extLst>
      <p:ext uri="{BB962C8B-B14F-4D97-AF65-F5344CB8AC3E}">
        <p14:creationId xmlns:p14="http://schemas.microsoft.com/office/powerpoint/2010/main" val="6068161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 Bible Photos\Cities &amp; Places\Caesarea Maritima\Caesarea M Harbor 02 Framework.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339201859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 Bible Photos\Cities &amp; Places\Caesarea Maritima\Caesarea M Harbor 03 Work 01.jpg"/>
          <p:cNvPicPr>
            <a:picLocks noChangeAspect="1" noChangeArrowheads="1"/>
          </p:cNvPicPr>
          <p:nvPr/>
        </p:nvPicPr>
        <p:blipFill>
          <a:blip r:embed="rId2" cstate="print"/>
          <a:srcRect/>
          <a:stretch>
            <a:fillRect/>
          </a:stretch>
        </p:blipFill>
        <p:spPr bwMode="auto">
          <a:xfrm>
            <a:off x="0" y="365760"/>
            <a:ext cx="9144000" cy="4411980"/>
          </a:xfrm>
          <a:prstGeom prst="rect">
            <a:avLst/>
          </a:prstGeom>
          <a:noFill/>
        </p:spPr>
      </p:pic>
    </p:spTree>
    <p:extLst>
      <p:ext uri="{BB962C8B-B14F-4D97-AF65-F5344CB8AC3E}">
        <p14:creationId xmlns:p14="http://schemas.microsoft.com/office/powerpoint/2010/main" val="14378734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A Bible Photos\Cities &amp; Places\Caesarea Maritima\Caesarea M Harbor 04 Work 02.jpg"/>
          <p:cNvPicPr>
            <a:picLocks noChangeAspect="1" noChangeArrowheads="1"/>
          </p:cNvPicPr>
          <p:nvPr/>
        </p:nvPicPr>
        <p:blipFill>
          <a:blip r:embed="rId2" cstate="print"/>
          <a:srcRect/>
          <a:stretch>
            <a:fillRect/>
          </a:stretch>
        </p:blipFill>
        <p:spPr bwMode="auto">
          <a:xfrm>
            <a:off x="0" y="371475"/>
            <a:ext cx="9156134" cy="4400550"/>
          </a:xfrm>
          <a:prstGeom prst="rect">
            <a:avLst/>
          </a:prstGeom>
          <a:noFill/>
        </p:spPr>
      </p:pic>
    </p:spTree>
    <p:extLst>
      <p:ext uri="{BB962C8B-B14F-4D97-AF65-F5344CB8AC3E}">
        <p14:creationId xmlns:p14="http://schemas.microsoft.com/office/powerpoint/2010/main" val="13012480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000C67-EE63-4AC7-85CD-DA3F4425ACED}"/>
              </a:ext>
            </a:extLst>
          </p:cNvPr>
          <p:cNvPicPr>
            <a:picLocks noChangeAspect="1"/>
          </p:cNvPicPr>
          <p:nvPr/>
        </p:nvPicPr>
        <p:blipFill rotWithShape="1">
          <a:blip r:embed="rId2">
            <a:extLst>
              <a:ext uri="{28A0092B-C50C-407E-A947-70E740481C1C}">
                <a14:useLocalDpi xmlns:a14="http://schemas.microsoft.com/office/drawing/2010/main" val="0"/>
              </a:ext>
            </a:extLst>
          </a:blip>
          <a:srcRect l="28333" r="36666"/>
          <a:stretch/>
        </p:blipFill>
        <p:spPr>
          <a:xfrm>
            <a:off x="0" y="4572"/>
            <a:ext cx="3200400" cy="5134356"/>
          </a:xfrm>
          <a:prstGeom prst="rect">
            <a:avLst/>
          </a:prstGeom>
        </p:spPr>
      </p:pic>
      <p:pic>
        <p:nvPicPr>
          <p:cNvPr id="5" name="Picture 4">
            <a:extLst>
              <a:ext uri="{FF2B5EF4-FFF2-40B4-BE49-F238E27FC236}">
                <a16:creationId xmlns:a16="http://schemas.microsoft.com/office/drawing/2014/main" id="{8883B09D-461F-43D8-A6F5-D8719342A9C2}"/>
              </a:ext>
            </a:extLst>
          </p:cNvPr>
          <p:cNvPicPr>
            <a:picLocks noChangeAspect="1"/>
          </p:cNvPicPr>
          <p:nvPr/>
        </p:nvPicPr>
        <p:blipFill rotWithShape="1">
          <a:blip r:embed="rId3">
            <a:extLst>
              <a:ext uri="{28A0092B-C50C-407E-A947-70E740481C1C}">
                <a14:useLocalDpi xmlns:a14="http://schemas.microsoft.com/office/drawing/2010/main" val="0"/>
              </a:ext>
            </a:extLst>
          </a:blip>
          <a:srcRect l="36666" t="73659" r="32500" b="5477"/>
          <a:stretch/>
        </p:blipFill>
        <p:spPr>
          <a:xfrm>
            <a:off x="3170349" y="1436915"/>
            <a:ext cx="5973651" cy="2269671"/>
          </a:xfrm>
          <a:prstGeom prst="rect">
            <a:avLst/>
          </a:prstGeom>
        </p:spPr>
      </p:pic>
    </p:spTree>
    <p:extLst>
      <p:ext uri="{BB962C8B-B14F-4D97-AF65-F5344CB8AC3E}">
        <p14:creationId xmlns:p14="http://schemas.microsoft.com/office/powerpoint/2010/main" val="1542263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result for caesarea maritima harbor">
            <a:extLst>
              <a:ext uri="{FF2B5EF4-FFF2-40B4-BE49-F238E27FC236}">
                <a16:creationId xmlns:a16="http://schemas.microsoft.com/office/drawing/2014/main" id="{399049B5-73DF-4EBC-9737-31FDDF8434A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497" t="18889" r="7304" b="10278"/>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14576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81000" y="401925"/>
            <a:ext cx="8382000" cy="4339650"/>
          </a:xfrm>
          <a:prstGeom prst="rect">
            <a:avLst/>
          </a:prstGeom>
          <a:noFill/>
        </p:spPr>
        <p:txBody>
          <a:bodyPr wrap="square" rtlCol="0">
            <a:spAutoFit/>
          </a:bodyPr>
          <a:lstStyle/>
          <a:p>
            <a:pPr algn="ctr"/>
            <a:r>
              <a:rPr lang="en-US" sz="3600" b="1" dirty="0">
                <a:latin typeface="Lucida Calligraphy" pitchFamily="66" charset="0"/>
              </a:rPr>
              <a:t>Acts 10  Excerpts</a:t>
            </a:r>
          </a:p>
          <a:p>
            <a:pPr algn="just"/>
            <a:r>
              <a:rPr lang="en-US" sz="2000" b="1" dirty="0">
                <a:latin typeface="Comic Sans MS" pitchFamily="66" charset="0"/>
              </a:rPr>
              <a:t>There was a man at Caesarea named Cornelius, a centurion and he said to him, </a:t>
            </a:r>
            <a:r>
              <a:rPr lang="en-US" sz="2000" b="1" i="1" dirty="0">
                <a:latin typeface="Comic Sans MS" pitchFamily="66" charset="0"/>
              </a:rPr>
              <a:t>"Your prayers and alms have ascended as a memorial before God. Now dispatch men to Joppa and send for a man named Peter; he is staying with a tanner named Simon, whose house is by the sea…” </a:t>
            </a:r>
            <a:r>
              <a:rPr lang="en-US" sz="2000" b="1" dirty="0">
                <a:latin typeface="Comic Sans MS" pitchFamily="66" charset="0"/>
              </a:rPr>
              <a:t>On the following day he entered Caesarea… While Peter was still speaking these words, the Holy Spirit fell upon all those who were listening. The circumcised believers were amazed, because the gift of the Holy Spirit had been poured out on the Gentiles also. Then Peter answered, "Surely no one can refuse the water for these to be baptized who have received the Holy Spirit just as we did, can he?“ And he ordered them to be baptized in the name of Jesus Christ. </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42A041-AA73-4F19-9408-A549E87A6886}"/>
              </a:ext>
            </a:extLst>
          </p:cNvPr>
          <p:cNvPicPr>
            <a:picLocks noChangeAspect="1"/>
          </p:cNvPicPr>
          <p:nvPr/>
        </p:nvPicPr>
        <p:blipFill rotWithShape="1">
          <a:blip r:embed="rId2">
            <a:extLst>
              <a:ext uri="{28A0092B-C50C-407E-A947-70E740481C1C}">
                <a14:useLocalDpi xmlns:a14="http://schemas.microsoft.com/office/drawing/2010/main" val="0"/>
              </a:ext>
            </a:extLst>
          </a:blip>
          <a:srcRect t="8333" b="16667"/>
          <a:stretch/>
        </p:blipFill>
        <p:spPr>
          <a:xfrm>
            <a:off x="0" y="0"/>
            <a:ext cx="9144000" cy="5143500"/>
          </a:xfrm>
          <a:prstGeom prst="rect">
            <a:avLst/>
          </a:prstGeom>
        </p:spPr>
      </p:pic>
    </p:spTree>
    <p:extLst>
      <p:ext uri="{BB962C8B-B14F-4D97-AF65-F5344CB8AC3E}">
        <p14:creationId xmlns:p14="http://schemas.microsoft.com/office/powerpoint/2010/main" val="260008120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861903-D0D1-4E44-965D-6E03AB8819D2}"/>
              </a:ext>
            </a:extLst>
          </p:cNvPr>
          <p:cNvPicPr>
            <a:picLocks noChangeAspect="1"/>
          </p:cNvPicPr>
          <p:nvPr/>
        </p:nvPicPr>
        <p:blipFill rotWithShape="1">
          <a:blip r:embed="rId2">
            <a:extLst>
              <a:ext uri="{28A0092B-C50C-407E-A947-70E740481C1C}">
                <a14:useLocalDpi xmlns:a14="http://schemas.microsoft.com/office/drawing/2010/main" val="0"/>
              </a:ext>
            </a:extLst>
          </a:blip>
          <a:srcRect l="27500" t="27443" b="18182"/>
          <a:stretch/>
        </p:blipFill>
        <p:spPr>
          <a:xfrm>
            <a:off x="0" y="1"/>
            <a:ext cx="9144000" cy="5143500"/>
          </a:xfrm>
          <a:prstGeom prst="rect">
            <a:avLst/>
          </a:prstGeom>
        </p:spPr>
      </p:pic>
    </p:spTree>
    <p:extLst>
      <p:ext uri="{BB962C8B-B14F-4D97-AF65-F5344CB8AC3E}">
        <p14:creationId xmlns:p14="http://schemas.microsoft.com/office/powerpoint/2010/main" val="266014836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 Bible Photos\Cities &amp; Places\Caesarea Maritima\Aqueduct 03.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19922290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A Bible Photos\Cities &amp; Places\Caesarea Maritima\Aqueduct Top 01.jpg"/>
          <p:cNvPicPr>
            <a:picLocks noChangeAspect="1" noChangeArrowheads="1"/>
          </p:cNvPicPr>
          <p:nvPr/>
        </p:nvPicPr>
        <p:blipFill>
          <a:blip r:embed="rId2" cstate="print"/>
          <a:srcRect/>
          <a:stretch>
            <a:fillRect/>
          </a:stretch>
        </p:blipFill>
        <p:spPr bwMode="auto">
          <a:xfrm>
            <a:off x="1905000" y="0"/>
            <a:ext cx="5143500" cy="5143500"/>
          </a:xfrm>
          <a:prstGeom prst="rect">
            <a:avLst/>
          </a:prstGeom>
          <a:noFill/>
        </p:spPr>
      </p:pic>
    </p:spTree>
    <p:extLst>
      <p:ext uri="{BB962C8B-B14F-4D97-AF65-F5344CB8AC3E}">
        <p14:creationId xmlns:p14="http://schemas.microsoft.com/office/powerpoint/2010/main" val="144585654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J:\A Bible Photos\Cities &amp; Places\Caesarea Maritima\Aqueduct Top 02.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29610693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 Bible Photos\Cities &amp; Places\Caesarea Maritima\Aqueduct 02.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393499481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A Bible Photos\Cities &amp; Places\Caesarea Maritima\Aqueduct 01.bmp"/>
          <p:cNvPicPr>
            <a:picLocks noChangeAspect="1" noChangeArrowheads="1"/>
          </p:cNvPicPr>
          <p:nvPr/>
        </p:nvPicPr>
        <p:blipFill>
          <a:blip r:embed="rId2" cstate="print"/>
          <a:srcRect/>
          <a:stretch>
            <a:fillRect/>
          </a:stretch>
        </p:blipFill>
        <p:spPr bwMode="auto">
          <a:xfrm>
            <a:off x="0" y="497190"/>
            <a:ext cx="9144000" cy="4149121"/>
          </a:xfrm>
          <a:prstGeom prst="rect">
            <a:avLst/>
          </a:prstGeom>
          <a:noFill/>
        </p:spPr>
      </p:pic>
    </p:spTree>
    <p:extLst>
      <p:ext uri="{BB962C8B-B14F-4D97-AF65-F5344CB8AC3E}">
        <p14:creationId xmlns:p14="http://schemas.microsoft.com/office/powerpoint/2010/main" val="319298250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81000" y="324981"/>
            <a:ext cx="8382000" cy="4493538"/>
          </a:xfrm>
          <a:prstGeom prst="rect">
            <a:avLst/>
          </a:prstGeom>
          <a:noFill/>
        </p:spPr>
        <p:txBody>
          <a:bodyPr wrap="square" rtlCol="0">
            <a:spAutoFit/>
          </a:bodyPr>
          <a:lstStyle/>
          <a:p>
            <a:pPr algn="ctr"/>
            <a:r>
              <a:rPr lang="en-US" sz="3600" b="1" dirty="0">
                <a:latin typeface="Lucida Calligraphy" pitchFamily="66" charset="0"/>
              </a:rPr>
              <a:t>Acts  12  Excerpts</a:t>
            </a:r>
            <a:endParaRPr lang="en-US" sz="1050" b="1" dirty="0">
              <a:latin typeface="Comic Sans MS" pitchFamily="66" charset="0"/>
            </a:endParaRPr>
          </a:p>
          <a:p>
            <a:pPr algn="ctr"/>
            <a:endParaRPr lang="en-US" sz="1600" b="1" dirty="0">
              <a:latin typeface="Comic Sans MS" pitchFamily="66" charset="0"/>
            </a:endParaRPr>
          </a:p>
          <a:p>
            <a:pPr algn="just"/>
            <a:r>
              <a:rPr lang="en-US" sz="2600" b="1" dirty="0">
                <a:latin typeface="Comic Sans MS" pitchFamily="66" charset="0"/>
              </a:rPr>
              <a:t>Herod </a:t>
            </a:r>
            <a:r>
              <a:rPr lang="en-US" sz="2400" b="1" i="1" dirty="0">
                <a:latin typeface="Book Antiqua" panose="02040602050305030304" pitchFamily="18" charset="0"/>
              </a:rPr>
              <a:t>(Agrippa I – grandson of Herod the great)</a:t>
            </a:r>
            <a:r>
              <a:rPr lang="en-US" sz="2600" b="1" dirty="0">
                <a:latin typeface="Comic Sans MS" pitchFamily="66" charset="0"/>
              </a:rPr>
              <a:t> went from Judea to Caesarea and was spending time there….  On an appointed day Herod, having put on his royal apparel, took his seat on the rostrum and began delivering an address to them. The people kept crying out, </a:t>
            </a:r>
            <a:r>
              <a:rPr lang="en-US" sz="2600" b="1" i="1" dirty="0">
                <a:latin typeface="Comic Sans MS" pitchFamily="66" charset="0"/>
              </a:rPr>
              <a:t>"The voice of a god and not of a man!"</a:t>
            </a:r>
            <a:r>
              <a:rPr lang="en-US" sz="2600" b="1" dirty="0">
                <a:latin typeface="Comic Sans MS" pitchFamily="66" charset="0"/>
              </a:rPr>
              <a:t>  And immediately an angel of the Lord struck him because he did not give God the glory, and he was eaten by worms and died.</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Caesarea Maritima in the Bible">
            <a:extLst>
              <a:ext uri="{FF2B5EF4-FFF2-40B4-BE49-F238E27FC236}">
                <a16:creationId xmlns:a16="http://schemas.microsoft.com/office/drawing/2014/main" id="{E8F19F83-94BF-4762-89B7-00765548FFB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1481"/>
          <a:stretch/>
        </p:blipFill>
        <p:spPr bwMode="auto">
          <a:xfrm>
            <a:off x="8664" y="0"/>
            <a:ext cx="912667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4218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A Bible Photos\Cities &amp; Places\Caesarea Maritima\Deep Purple (9-18-08) 07.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Lst>
          </a:blip>
          <a:srcRect/>
          <a:stretch>
            <a:fillRect/>
          </a:stretch>
        </p:blipFill>
        <p:spPr bwMode="auto">
          <a:xfrm>
            <a:off x="1" y="1127759"/>
            <a:ext cx="9144001" cy="3806191"/>
          </a:xfrm>
          <a:prstGeom prst="rect">
            <a:avLst/>
          </a:prstGeom>
          <a:noFill/>
        </p:spPr>
      </p:pic>
      <p:sp>
        <p:nvSpPr>
          <p:cNvPr id="2" name="TextBox 1">
            <a:extLst>
              <a:ext uri="{FF2B5EF4-FFF2-40B4-BE49-F238E27FC236}">
                <a16:creationId xmlns:a16="http://schemas.microsoft.com/office/drawing/2014/main" id="{30735BB6-DFFB-436F-AB44-2B0ECA4B4B5F}"/>
              </a:ext>
            </a:extLst>
          </p:cNvPr>
          <p:cNvSpPr txBox="1"/>
          <p:nvPr/>
        </p:nvSpPr>
        <p:spPr>
          <a:xfrm>
            <a:off x="2481428" y="0"/>
            <a:ext cx="4181145" cy="1107996"/>
          </a:xfrm>
          <a:prstGeom prst="rect">
            <a:avLst/>
          </a:prstGeom>
          <a:noFill/>
        </p:spPr>
        <p:txBody>
          <a:bodyPr wrap="none" rtlCol="0">
            <a:spAutoFit/>
          </a:bodyPr>
          <a:lstStyle/>
          <a:p>
            <a:r>
              <a:rPr lang="en-US" sz="6600" b="1" dirty="0">
                <a:solidFill>
                  <a:srgbClr val="FFEFAB"/>
                </a:solidFill>
              </a:rPr>
              <a:t>Seats 3,500</a:t>
            </a:r>
          </a:p>
        </p:txBody>
      </p:sp>
    </p:spTree>
    <p:extLst>
      <p:ext uri="{BB962C8B-B14F-4D97-AF65-F5344CB8AC3E}">
        <p14:creationId xmlns:p14="http://schemas.microsoft.com/office/powerpoint/2010/main" val="294999847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 Bible Photos\00 Israel Photos 2010\03 Photo\Day 02 Friday April 30\Netanya-Caesarea-Carmel-Megiddo-Nazareth-Tiberias\Haverstock Photos\P4294723.JPG"/>
          <p:cNvPicPr>
            <a:picLocks noChangeAspect="1" noChangeArrowheads="1"/>
          </p:cNvPicPr>
          <p:nvPr/>
        </p:nvPicPr>
        <p:blipFill>
          <a:blip r:embed="rId2" cstate="print"/>
          <a:srcRect/>
          <a:stretch>
            <a:fillRect/>
          </a:stretch>
        </p:blipFill>
        <p:spPr bwMode="auto">
          <a:xfrm>
            <a:off x="0" y="376203"/>
            <a:ext cx="9144000" cy="4391094"/>
          </a:xfrm>
          <a:prstGeom prst="rect">
            <a:avLst/>
          </a:prstGeom>
          <a:noFill/>
        </p:spPr>
      </p:pic>
    </p:spTree>
    <p:extLst>
      <p:ext uri="{BB962C8B-B14F-4D97-AF65-F5344CB8AC3E}">
        <p14:creationId xmlns:p14="http://schemas.microsoft.com/office/powerpoint/2010/main" val="73489832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A Bible Photos\00 Israel Photos 2010\03 Photo\Day 02 Friday April 30\Netanya-Caesarea-Carmel-Megiddo-Nazareth-Tiberias\Haverstock Photos\P4294722.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396370982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 Bible Photos\00 Israel Photos 2010\03 Photo\Day 02 Friday April 30\Netanya-Caesarea-Carmel-Megiddo-Nazareth-Tiberias\Haverstock Photos\P4294703.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50000736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 Bible Photos\00 Israel Photos 2010\03 Photo\Day 02 Friday April 30\Netanya-Caesarea-Carmel-Megiddo-Nazareth-Tiberias\Haverstock Photos\P4294727.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7708745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 Bible Photos\00 Israel Photos 2010\03 Photo\Day 02 Friday April 30\Netanya-Caesarea-Carmel-Megiddo-Nazareth-Tiberias\Haverstock Photos\P4294709.JPG"/>
          <p:cNvPicPr>
            <a:picLocks noChangeAspect="1" noChangeArrowheads="1"/>
          </p:cNvPicPr>
          <p:nvPr/>
        </p:nvPicPr>
        <p:blipFill>
          <a:blip r:embed="rId2" cstate="print"/>
          <a:srcRect/>
          <a:stretch>
            <a:fillRect/>
          </a:stretch>
        </p:blipFill>
        <p:spPr bwMode="auto">
          <a:xfrm>
            <a:off x="2000250" y="0"/>
            <a:ext cx="5143500" cy="5143500"/>
          </a:xfrm>
          <a:prstGeom prst="rect">
            <a:avLst/>
          </a:prstGeom>
          <a:noFill/>
        </p:spPr>
      </p:pic>
    </p:spTree>
    <p:extLst>
      <p:ext uri="{BB962C8B-B14F-4D97-AF65-F5344CB8AC3E}">
        <p14:creationId xmlns:p14="http://schemas.microsoft.com/office/powerpoint/2010/main" val="353762376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 Bible Photos\00 Israel Photos 2010\03 Photo\Day 02 Friday April 30\Netanya-Caesarea-Carmel-Megiddo-Nazareth-Tiberias\Haverstock Photos\P4294705.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66188380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J:\A Bible Photos\00 Israel Photos 2010\03 Photo\Day 02 Friday April 30\Netanya-Caesarea-Carmel-Megiddo-Nazareth-Tiberias\Haverstock Photos\P4294719.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116272542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J:\A Bible Photos\Cities &amp; Places\Caesarea Maritima\Deep Purple (9-18-08) 05.jpg"/>
          <p:cNvPicPr>
            <a:picLocks noChangeAspect="1" noChangeArrowheads="1"/>
          </p:cNvPicPr>
          <p:nvPr/>
        </p:nvPicPr>
        <p:blipFill>
          <a:blip r:embed="rId2" cstate="print"/>
          <a:srcRect/>
          <a:stretch>
            <a:fillRect/>
          </a:stretch>
        </p:blipFill>
        <p:spPr bwMode="auto">
          <a:xfrm>
            <a:off x="0" y="571500"/>
            <a:ext cx="9144000" cy="4572000"/>
          </a:xfrm>
          <a:prstGeom prst="rect">
            <a:avLst/>
          </a:prstGeom>
          <a:noFill/>
        </p:spPr>
      </p:pic>
    </p:spTree>
    <p:extLst>
      <p:ext uri="{BB962C8B-B14F-4D97-AF65-F5344CB8AC3E}">
        <p14:creationId xmlns:p14="http://schemas.microsoft.com/office/powerpoint/2010/main" val="248305294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Caesarea Maritima in the Bible">
            <a:extLst>
              <a:ext uri="{FF2B5EF4-FFF2-40B4-BE49-F238E27FC236}">
                <a16:creationId xmlns:a16="http://schemas.microsoft.com/office/drawing/2014/main" id="{E8F19F83-94BF-4762-89B7-00765548FFB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1481"/>
          <a:stretch/>
        </p:blipFill>
        <p:spPr bwMode="auto">
          <a:xfrm>
            <a:off x="8664" y="0"/>
            <a:ext cx="912667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70718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J:\A Bible Photos\Cities &amp; Places\Caesarea Maritima\Caesarea M Hippodrome 02.jpg"/>
          <p:cNvPicPr>
            <a:picLocks noChangeAspect="1" noChangeArrowheads="1"/>
          </p:cNvPicPr>
          <p:nvPr/>
        </p:nvPicPr>
        <p:blipFill>
          <a:blip r:embed="rId2" cstate="print"/>
          <a:srcRect/>
          <a:stretch>
            <a:fillRect/>
          </a:stretch>
        </p:blipFill>
        <p:spPr bwMode="auto">
          <a:xfrm>
            <a:off x="3124200" y="6750"/>
            <a:ext cx="2895600" cy="5130000"/>
          </a:xfrm>
          <a:prstGeom prst="rect">
            <a:avLst/>
          </a:prstGeom>
          <a:noFill/>
        </p:spPr>
      </p:pic>
    </p:spTree>
    <p:extLst>
      <p:ext uri="{BB962C8B-B14F-4D97-AF65-F5344CB8AC3E}">
        <p14:creationId xmlns:p14="http://schemas.microsoft.com/office/powerpoint/2010/main" val="392533948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jewishbusinessnews.com/wp-content/uploads/2013/09/Caesarea-was-built-by-Herod-the-Great.jpg">
            <a:extLst>
              <a:ext uri="{FF2B5EF4-FFF2-40B4-BE49-F238E27FC236}">
                <a16:creationId xmlns:a16="http://schemas.microsoft.com/office/drawing/2014/main" id="{35E47D22-0E29-4EFB-A327-8449D5E1F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0"/>
            <a:ext cx="68691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4617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J:\A Bible Photos\Cities &amp; Places\Caesarea Maritima\Hippodrome 03.jpg"/>
          <p:cNvPicPr>
            <a:picLocks noChangeAspect="1" noChangeArrowheads="1"/>
          </p:cNvPicPr>
          <p:nvPr/>
        </p:nvPicPr>
        <p:blipFill>
          <a:blip r:embed="rId2" cstate="print"/>
          <a:srcRect/>
          <a:stretch>
            <a:fillRect/>
          </a:stretch>
        </p:blipFill>
        <p:spPr bwMode="auto">
          <a:xfrm>
            <a:off x="0" y="297926"/>
            <a:ext cx="9144000" cy="4547648"/>
          </a:xfrm>
          <a:prstGeom prst="rect">
            <a:avLst/>
          </a:prstGeom>
          <a:noFill/>
        </p:spPr>
      </p:pic>
    </p:spTree>
    <p:extLst>
      <p:ext uri="{BB962C8B-B14F-4D97-AF65-F5344CB8AC3E}">
        <p14:creationId xmlns:p14="http://schemas.microsoft.com/office/powerpoint/2010/main" val="170491037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J:\A Bible Photos\Cities &amp; Places\Caesarea Maritima\Hippodrome Seats.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153015941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D43243-50AD-4ED3-AF28-956A684ED48A}"/>
              </a:ext>
            </a:extLst>
          </p:cNvPr>
          <p:cNvPicPr>
            <a:picLocks noChangeAspect="1"/>
          </p:cNvPicPr>
          <p:nvPr/>
        </p:nvPicPr>
        <p:blipFill>
          <a:blip r:embed="rId2"/>
          <a:stretch>
            <a:fillRect/>
          </a:stretch>
        </p:blipFill>
        <p:spPr>
          <a:xfrm>
            <a:off x="1038848" y="0"/>
            <a:ext cx="7066304" cy="5143500"/>
          </a:xfrm>
          <a:prstGeom prst="rect">
            <a:avLst/>
          </a:prstGeom>
        </p:spPr>
      </p:pic>
    </p:spTree>
    <p:extLst>
      <p:ext uri="{BB962C8B-B14F-4D97-AF65-F5344CB8AC3E}">
        <p14:creationId xmlns:p14="http://schemas.microsoft.com/office/powerpoint/2010/main" val="63628308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J:\A Bible Photos\Cities &amp; Places\Caesarea Maritima\Caesara M. Illustration 03.jpg"/>
          <p:cNvPicPr>
            <a:picLocks noChangeAspect="1" noChangeArrowheads="1"/>
          </p:cNvPicPr>
          <p:nvPr/>
        </p:nvPicPr>
        <p:blipFill>
          <a:blip r:embed="rId2" cstate="print"/>
          <a:srcRect/>
          <a:stretch>
            <a:fillRect/>
          </a:stretch>
        </p:blipFill>
        <p:spPr bwMode="auto">
          <a:xfrm>
            <a:off x="381001" y="0"/>
            <a:ext cx="3839421" cy="5143500"/>
          </a:xfrm>
          <a:prstGeom prst="rect">
            <a:avLst/>
          </a:prstGeom>
          <a:noFill/>
        </p:spPr>
      </p:pic>
      <p:pic>
        <p:nvPicPr>
          <p:cNvPr id="6147" name="Picture 3" descr="J:\A Bible Photos\Cities &amp; Places\Caesarea Maritima\Caesara M. Illustration 04.jpg"/>
          <p:cNvPicPr>
            <a:picLocks noChangeAspect="1" noChangeArrowheads="1"/>
          </p:cNvPicPr>
          <p:nvPr/>
        </p:nvPicPr>
        <p:blipFill>
          <a:blip r:embed="rId3" cstate="print"/>
          <a:srcRect/>
          <a:stretch>
            <a:fillRect/>
          </a:stretch>
        </p:blipFill>
        <p:spPr bwMode="auto">
          <a:xfrm>
            <a:off x="4495800" y="-13571"/>
            <a:ext cx="4343400" cy="5157071"/>
          </a:xfrm>
          <a:prstGeom prst="rect">
            <a:avLst/>
          </a:prstGeom>
          <a:noFill/>
        </p:spPr>
      </p:pic>
    </p:spTree>
    <p:extLst>
      <p:ext uri="{BB962C8B-B14F-4D97-AF65-F5344CB8AC3E}">
        <p14:creationId xmlns:p14="http://schemas.microsoft.com/office/powerpoint/2010/main" val="37116980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1000" fill="hold"/>
                                        <p:tgtEl>
                                          <p:spTgt spid="6147"/>
                                        </p:tgtEl>
                                        <p:attrNameLst>
                                          <p:attrName>ppt_w</p:attrName>
                                        </p:attrNameLst>
                                      </p:cBhvr>
                                      <p:tavLst>
                                        <p:tav tm="0">
                                          <p:val>
                                            <p:fltVal val="0"/>
                                          </p:val>
                                        </p:tav>
                                        <p:tav tm="100000">
                                          <p:val>
                                            <p:strVal val="#ppt_w"/>
                                          </p:val>
                                        </p:tav>
                                      </p:tavLst>
                                    </p:anim>
                                    <p:anim calcmode="lin" valueType="num">
                                      <p:cBhvr>
                                        <p:cTn id="8" dur="1000" fill="hold"/>
                                        <p:tgtEl>
                                          <p:spTgt spid="6147"/>
                                        </p:tgtEl>
                                        <p:attrNameLst>
                                          <p:attrName>ppt_h</p:attrName>
                                        </p:attrNameLst>
                                      </p:cBhvr>
                                      <p:tavLst>
                                        <p:tav tm="0">
                                          <p:val>
                                            <p:fltVal val="0"/>
                                          </p:val>
                                        </p:tav>
                                        <p:tav tm="100000">
                                          <p:val>
                                            <p:strVal val="#ppt_h"/>
                                          </p:val>
                                        </p:tav>
                                      </p:tavLst>
                                    </p:anim>
                                    <p:animEffect transition="in" filter="fade">
                                      <p:cBhvr>
                                        <p:cTn id="9"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E51771-9C6D-4EBD-B8B4-E0C398685C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Tree>
    <p:extLst>
      <p:ext uri="{BB962C8B-B14F-4D97-AF65-F5344CB8AC3E}">
        <p14:creationId xmlns:p14="http://schemas.microsoft.com/office/powerpoint/2010/main" val="49267381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2C662B-317C-4AAB-A9EE-2564924C95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Tree>
    <p:extLst>
      <p:ext uri="{BB962C8B-B14F-4D97-AF65-F5344CB8AC3E}">
        <p14:creationId xmlns:p14="http://schemas.microsoft.com/office/powerpoint/2010/main" val="3681213592"/>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J:\A Bible Photos\Cities &amp; Places\Caesarea Maritima\Caesarea M Herod's Pool 02.jpg"/>
          <p:cNvPicPr>
            <a:picLocks noChangeAspect="1" noChangeArrowheads="1"/>
          </p:cNvPicPr>
          <p:nvPr/>
        </p:nvPicPr>
        <p:blipFill>
          <a:blip r:embed="rId2" cstate="print"/>
          <a:srcRect/>
          <a:stretch>
            <a:fillRect/>
          </a:stretch>
        </p:blipFill>
        <p:spPr bwMode="auto">
          <a:xfrm>
            <a:off x="0" y="340472"/>
            <a:ext cx="9144000" cy="4462556"/>
          </a:xfrm>
          <a:prstGeom prst="rect">
            <a:avLst/>
          </a:prstGeom>
          <a:noFill/>
        </p:spPr>
      </p:pic>
    </p:spTree>
    <p:extLst>
      <p:ext uri="{BB962C8B-B14F-4D97-AF65-F5344CB8AC3E}">
        <p14:creationId xmlns:p14="http://schemas.microsoft.com/office/powerpoint/2010/main" val="1885548622"/>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81000" y="278815"/>
            <a:ext cx="8382000" cy="4585871"/>
          </a:xfrm>
          <a:prstGeom prst="rect">
            <a:avLst/>
          </a:prstGeom>
          <a:noFill/>
        </p:spPr>
        <p:txBody>
          <a:bodyPr wrap="square" rtlCol="0">
            <a:spAutoFit/>
          </a:bodyPr>
          <a:lstStyle/>
          <a:p>
            <a:pPr algn="ctr"/>
            <a:r>
              <a:rPr lang="en-US" sz="4000" b="1" dirty="0">
                <a:latin typeface="Lucida Calligraphy" pitchFamily="66" charset="0"/>
              </a:rPr>
              <a:t>Acts  18:19-22</a:t>
            </a:r>
            <a:endParaRPr lang="en-US" sz="1100" b="1" dirty="0">
              <a:latin typeface="Comic Sans MS" pitchFamily="66" charset="0"/>
            </a:endParaRPr>
          </a:p>
          <a:p>
            <a:pPr algn="just"/>
            <a:r>
              <a:rPr lang="en-US" sz="2800" b="1" dirty="0">
                <a:latin typeface="Comic Sans MS" pitchFamily="66" charset="0"/>
              </a:rPr>
              <a:t>They came to Ephesus, and he left them there. Now he himself entered the synagogue and reasoned with the Jews. When they asked him to stay for a longer time, he did not consent, but taking leave of them and saying, </a:t>
            </a:r>
            <a:r>
              <a:rPr lang="en-US" sz="2800" b="1" i="1" dirty="0">
                <a:latin typeface="Comic Sans MS" pitchFamily="66" charset="0"/>
              </a:rPr>
              <a:t>"I will return to you again if God wills,"</a:t>
            </a:r>
            <a:r>
              <a:rPr lang="en-US" sz="2800" b="1" dirty="0">
                <a:latin typeface="Comic Sans MS" pitchFamily="66" charset="0"/>
              </a:rPr>
              <a:t> he set sail from Ephesus. When he had landed at Caesarea, he went up and greeted the church, and went down to Antioch.</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04800" y="186482"/>
            <a:ext cx="8534400" cy="4770537"/>
          </a:xfrm>
          <a:prstGeom prst="rect">
            <a:avLst/>
          </a:prstGeom>
          <a:noFill/>
        </p:spPr>
        <p:txBody>
          <a:bodyPr wrap="square" rtlCol="0">
            <a:spAutoFit/>
          </a:bodyPr>
          <a:lstStyle/>
          <a:p>
            <a:pPr algn="ctr"/>
            <a:r>
              <a:rPr lang="en-US" sz="4000" b="1" dirty="0">
                <a:latin typeface="Lucida Calligraphy" pitchFamily="66" charset="0"/>
              </a:rPr>
              <a:t>Acts  21  Excerpts</a:t>
            </a:r>
            <a:endParaRPr lang="en-US" sz="1100" b="1" dirty="0">
              <a:latin typeface="Comic Sans MS" pitchFamily="66" charset="0"/>
            </a:endParaRPr>
          </a:p>
          <a:p>
            <a:pPr algn="just"/>
            <a:r>
              <a:rPr lang="en-US" sz="2400" b="1" dirty="0">
                <a:latin typeface="Comic Sans MS" pitchFamily="66" charset="0"/>
              </a:rPr>
              <a:t>When we had finished the voyage from </a:t>
            </a:r>
            <a:r>
              <a:rPr lang="en-US" sz="2400" b="1" dirty="0" err="1">
                <a:latin typeface="Comic Sans MS" pitchFamily="66" charset="0"/>
              </a:rPr>
              <a:t>Tyre</a:t>
            </a:r>
            <a:r>
              <a:rPr lang="en-US" sz="2400" b="1" dirty="0">
                <a:latin typeface="Comic Sans MS" pitchFamily="66" charset="0"/>
              </a:rPr>
              <a:t>, we arrived at </a:t>
            </a:r>
            <a:r>
              <a:rPr lang="en-US" sz="2400" b="1" dirty="0" err="1">
                <a:latin typeface="Comic Sans MS" pitchFamily="66" charset="0"/>
              </a:rPr>
              <a:t>Ptolemais</a:t>
            </a:r>
            <a:r>
              <a:rPr lang="en-US" sz="2400" b="1" dirty="0">
                <a:latin typeface="Comic Sans MS" pitchFamily="66" charset="0"/>
              </a:rPr>
              <a:t>, and after greeting the brethren, we stayed with them for a day. On the next day we left and came to Caesarea, and entering the house of Philip the evangelist, who was one of the seven, we stayed with him…  After these days we got ready and started on our way up to Jerusalem. Some of the disciples from Caesarea also came with us, taking us to </a:t>
            </a:r>
            <a:r>
              <a:rPr lang="en-US" sz="2400" b="1" dirty="0" err="1">
                <a:latin typeface="Comic Sans MS" pitchFamily="66" charset="0"/>
              </a:rPr>
              <a:t>Mnason</a:t>
            </a:r>
            <a:r>
              <a:rPr lang="en-US" sz="2400" b="1" dirty="0">
                <a:latin typeface="Comic Sans MS" pitchFamily="66" charset="0"/>
              </a:rPr>
              <a:t> of Cyprus, a disciple of long standing with whom we were to lodge. After we arrived in Jerusalem, the brethren received us gladly.</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228600" y="94149"/>
            <a:ext cx="8686800" cy="4955203"/>
          </a:xfrm>
          <a:prstGeom prst="rect">
            <a:avLst/>
          </a:prstGeom>
          <a:noFill/>
        </p:spPr>
        <p:txBody>
          <a:bodyPr wrap="square" rtlCol="0">
            <a:spAutoFit/>
          </a:bodyPr>
          <a:lstStyle/>
          <a:p>
            <a:pPr algn="ctr"/>
            <a:r>
              <a:rPr lang="en-US" sz="3600" b="1" dirty="0">
                <a:latin typeface="Lucida Calligraphy" pitchFamily="66" charset="0"/>
              </a:rPr>
              <a:t>Acts  23  Excerpts</a:t>
            </a:r>
            <a:endParaRPr lang="en-US" sz="1050" b="1" dirty="0">
              <a:latin typeface="Comic Sans MS" pitchFamily="66" charset="0"/>
            </a:endParaRPr>
          </a:p>
          <a:p>
            <a:pPr algn="ctr"/>
            <a:r>
              <a:rPr lang="en-US" sz="2000" b="1" dirty="0">
                <a:latin typeface="Comic Sans MS" pitchFamily="66" charset="0"/>
              </a:rPr>
              <a:t>(The commander has learned of a plot to kill Paul)</a:t>
            </a:r>
          </a:p>
          <a:p>
            <a:pPr algn="just"/>
            <a:endParaRPr lang="en-US" sz="2000" b="1" dirty="0">
              <a:latin typeface="Comic Sans MS" pitchFamily="66" charset="0"/>
            </a:endParaRPr>
          </a:p>
          <a:p>
            <a:pPr algn="just"/>
            <a:r>
              <a:rPr lang="en-US" sz="2400" b="1" dirty="0">
                <a:latin typeface="Comic Sans MS" pitchFamily="66" charset="0"/>
              </a:rPr>
              <a:t>He called two centurions and said, "Get 200 soldiers ready to proceed to Caesarea, with 70 horsemen and 200 spearmen.“ They were to provide mounts to put Paul on and bring him safely to Felix the governor… When these had come to Caesarea and delivered the letter to the governor, they also presented Paul. When he had read it, he asked from what province he was, and when he learned that he was from Cilicia, he said, "I will give you a hearing after your accusers arrive also," giving orders for him to be kept in Herod's Praetorium.</a:t>
            </a:r>
            <a:endParaRPr lang="en-US" b="1" dirty="0">
              <a:latin typeface="Comic Sans MS" pitchFamily="66" charset="0"/>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304800" y="401925"/>
            <a:ext cx="8534400" cy="4339650"/>
          </a:xfrm>
          <a:prstGeom prst="rect">
            <a:avLst/>
          </a:prstGeom>
          <a:noFill/>
        </p:spPr>
        <p:txBody>
          <a:bodyPr wrap="square" rtlCol="0">
            <a:spAutoFit/>
          </a:bodyPr>
          <a:lstStyle/>
          <a:p>
            <a:pPr algn="ctr"/>
            <a:r>
              <a:rPr lang="en-US" sz="3600" b="1" dirty="0">
                <a:latin typeface="Lucida Calligraphy" pitchFamily="66" charset="0"/>
              </a:rPr>
              <a:t>Acts  24:24-27</a:t>
            </a:r>
            <a:endParaRPr lang="en-US" sz="1050" b="1" dirty="0">
              <a:latin typeface="Comic Sans MS" pitchFamily="66" charset="0"/>
            </a:endParaRPr>
          </a:p>
          <a:p>
            <a:pPr algn="just"/>
            <a:r>
              <a:rPr lang="en-US" sz="2400" b="1" dirty="0">
                <a:latin typeface="Comic Sans MS" pitchFamily="66" charset="0"/>
              </a:rPr>
              <a:t>Felix arrived with Drusilla, his Jewish wife and sent for Paul and heard him speak about faith in Christ. But as he discussed righteousness, self-control and judgment, Felix became frightened and said, </a:t>
            </a:r>
            <a:r>
              <a:rPr lang="en-US" sz="2400" b="1" i="1" dirty="0">
                <a:latin typeface="Comic Sans MS" pitchFamily="66" charset="0"/>
              </a:rPr>
              <a:t>"Go away for the present, and when I find time I will summon you.”</a:t>
            </a:r>
            <a:r>
              <a:rPr lang="en-US" sz="2400" b="1" dirty="0">
                <a:latin typeface="Comic Sans MS" pitchFamily="66" charset="0"/>
              </a:rPr>
              <a:t> At the same time he was hoping money would be given him by Paul; therefore he used to send for him quite often and converse. But after two years passed, Felix was succeeded by Festus, and wishing to do the Jews a favor, Felix left Paul imprisoned.</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caesarea maritima hot tub">
            <a:extLst>
              <a:ext uri="{FF2B5EF4-FFF2-40B4-BE49-F238E27FC236}">
                <a16:creationId xmlns:a16="http://schemas.microsoft.com/office/drawing/2014/main" id="{17376568-3AEF-4AAE-AA6C-38A28A94F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7052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A Bible Photos\Cities &amp; Places\Caesarea Maritima\Caesara M. Palace Vaults Mosaic.jpg"/>
          <p:cNvPicPr>
            <a:picLocks noChangeAspect="1" noChangeArrowheads="1"/>
          </p:cNvPicPr>
          <p:nvPr/>
        </p:nvPicPr>
        <p:blipFill>
          <a:blip r:embed="rId2" cstate="print"/>
          <a:srcRect l="25000" b="34444"/>
          <a:stretch>
            <a:fillRect/>
          </a:stretch>
        </p:blipFill>
        <p:spPr bwMode="auto">
          <a:xfrm>
            <a:off x="0" y="323850"/>
            <a:ext cx="9144000" cy="4495800"/>
          </a:xfrm>
          <a:prstGeom prst="rect">
            <a:avLst/>
          </a:prstGeom>
          <a:noFill/>
        </p:spPr>
      </p:pic>
    </p:spTree>
    <p:extLst>
      <p:ext uri="{BB962C8B-B14F-4D97-AF65-F5344CB8AC3E}">
        <p14:creationId xmlns:p14="http://schemas.microsoft.com/office/powerpoint/2010/main" val="63466947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d/dc/Caesarea-Maritima-2-425.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2574716467"/>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 Bible Photos\Religious Backgrounds\Papyrus 1.jpg"/>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p:cNvSpPr txBox="1"/>
          <p:nvPr/>
        </p:nvSpPr>
        <p:spPr>
          <a:xfrm>
            <a:off x="457201" y="94149"/>
            <a:ext cx="8229600" cy="4955203"/>
          </a:xfrm>
          <a:prstGeom prst="rect">
            <a:avLst/>
          </a:prstGeom>
          <a:noFill/>
        </p:spPr>
        <p:txBody>
          <a:bodyPr wrap="square" rtlCol="0">
            <a:spAutoFit/>
          </a:bodyPr>
          <a:lstStyle/>
          <a:p>
            <a:pPr algn="ctr"/>
            <a:r>
              <a:rPr lang="en-US" sz="3600" b="1" dirty="0">
                <a:latin typeface="Lucida Calligraphy" pitchFamily="66" charset="0"/>
              </a:rPr>
              <a:t>Acts  25 &amp; 26  Excerpts</a:t>
            </a:r>
            <a:endParaRPr lang="en-US" sz="1050" b="1" dirty="0">
              <a:latin typeface="Comic Sans MS" pitchFamily="66" charset="0"/>
            </a:endParaRPr>
          </a:p>
          <a:p>
            <a:pPr algn="just"/>
            <a:r>
              <a:rPr lang="en-US" sz="2000" b="1" dirty="0">
                <a:latin typeface="Comic Sans MS" pitchFamily="66" charset="0"/>
              </a:rPr>
              <a:t>Festus went to Caesarea and several days later, King Agrippa </a:t>
            </a:r>
            <a:r>
              <a:rPr lang="en-US" sz="2000" b="1" dirty="0">
                <a:latin typeface="Book Antiqua" panose="02040602050305030304" pitchFamily="18" charset="0"/>
              </a:rPr>
              <a:t>(II – great grandson of Herod the Great)</a:t>
            </a:r>
            <a:r>
              <a:rPr lang="en-US" sz="2000" b="1" dirty="0">
                <a:latin typeface="Comic Sans MS" pitchFamily="66" charset="0"/>
              </a:rPr>
              <a:t> and Bernice arrived. So, Agrippa, Bernice, the commanders, and prominent men assembled. While Paul was offering his defense, Festus said in a loud voice, </a:t>
            </a:r>
            <a:r>
              <a:rPr lang="en-US" sz="2000" b="1" i="1" dirty="0">
                <a:latin typeface="Comic Sans MS" pitchFamily="66" charset="0"/>
              </a:rPr>
              <a:t>"Paul, you are out of your mind! Your great learning is driving you mad.“</a:t>
            </a:r>
            <a:r>
              <a:rPr lang="en-US" sz="2000" b="1" dirty="0">
                <a:latin typeface="Comic Sans MS" pitchFamily="66" charset="0"/>
              </a:rPr>
              <a:t> But Paul said, </a:t>
            </a:r>
            <a:r>
              <a:rPr lang="en-US" sz="2000" b="1" i="1" dirty="0">
                <a:latin typeface="Comic Sans MS" pitchFamily="66" charset="0"/>
              </a:rPr>
              <a:t>"I am not out of my mind but utter words of sober truth.  For the king knows about these matters, and I speak to him with confidence, since I am persuaded none of these things escape his notice. King Agrippa, do you believe the Prophets? I know that you do.”</a:t>
            </a:r>
            <a:r>
              <a:rPr lang="en-US" sz="2000" b="1" dirty="0">
                <a:latin typeface="Comic Sans MS" pitchFamily="66" charset="0"/>
              </a:rPr>
              <a:t>  Agrippa replied, "In a short time you will persuade me to become a Christian.?” And Paul said, </a:t>
            </a:r>
            <a:r>
              <a:rPr lang="en-US" sz="2000" b="1" i="1" dirty="0">
                <a:latin typeface="Comic Sans MS" pitchFamily="66" charset="0"/>
              </a:rPr>
              <a:t>"I would to God, that whether in a short or long time, not only you, but also all who hear me this day, might become such as I am, except for these chains.”</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3B9A5E-DB1C-47D1-A567-519484825D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Tree>
    <p:extLst>
      <p:ext uri="{BB962C8B-B14F-4D97-AF65-F5344CB8AC3E}">
        <p14:creationId xmlns:p14="http://schemas.microsoft.com/office/powerpoint/2010/main" val="333972421"/>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 Bible Photos\Cities &amp; Places\Caesarea Maritima\Caesarea M Paul's Trial 01.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extLst>
      <p:ext uri="{BB962C8B-B14F-4D97-AF65-F5344CB8AC3E}">
        <p14:creationId xmlns:p14="http://schemas.microsoft.com/office/powerpoint/2010/main" val="3851224796"/>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 Bible Photos\Cities &amp; Places\Caesarea Maritima\Caesarea M. 01.jp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upload.wikimedia.org/wikipedia/commons/thumb/5/55/ISR-2016-Caesarea-Caesarea_Maritima-Columns.jpg/800px-ISR-2016-Caesarea-Caesarea_Maritima-Columns.jpg">
            <a:extLst>
              <a:ext uri="{FF2B5EF4-FFF2-40B4-BE49-F238E27FC236}">
                <a16:creationId xmlns:a16="http://schemas.microsoft.com/office/drawing/2014/main" id="{CFC1E72D-414E-40C4-B9C2-4ACE6FB7D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0"/>
            <a:ext cx="3429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176971"/>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 Bible Photos\Religious Backgrounds\Papyrus 1.jpg">
            <a:extLst>
              <a:ext uri="{FF2B5EF4-FFF2-40B4-BE49-F238E27FC236}">
                <a16:creationId xmlns:a16="http://schemas.microsoft.com/office/drawing/2014/main" id="{3CACCF2B-84DA-4E80-896A-1CD3B19CB2C7}"/>
              </a:ext>
            </a:extLst>
          </p:cNvPr>
          <p:cNvPicPr>
            <a:picLocks noChangeAspect="1" noChangeArrowheads="1"/>
          </p:cNvPicPr>
          <p:nvPr/>
        </p:nvPicPr>
        <p:blipFill>
          <a:blip r:embed="rId2" cstate="print"/>
          <a:srcRect/>
          <a:stretch>
            <a:fillRect/>
          </a:stretch>
        </p:blipFill>
        <p:spPr bwMode="auto">
          <a:xfrm rot="5400000">
            <a:off x="2000250" y="-2000250"/>
            <a:ext cx="5143500" cy="9144000"/>
          </a:xfrm>
          <a:prstGeom prst="rect">
            <a:avLst/>
          </a:prstGeom>
          <a:noFill/>
        </p:spPr>
      </p:pic>
      <p:sp>
        <p:nvSpPr>
          <p:cNvPr id="4" name="TextBox 3">
            <a:extLst>
              <a:ext uri="{FF2B5EF4-FFF2-40B4-BE49-F238E27FC236}">
                <a16:creationId xmlns:a16="http://schemas.microsoft.com/office/drawing/2014/main" id="{3ABBDFAE-D25A-4CF2-B9F1-16E7539F1BAA}"/>
              </a:ext>
            </a:extLst>
          </p:cNvPr>
          <p:cNvSpPr txBox="1"/>
          <p:nvPr/>
        </p:nvSpPr>
        <p:spPr>
          <a:xfrm>
            <a:off x="457200" y="248037"/>
            <a:ext cx="8229600" cy="4647426"/>
          </a:xfrm>
          <a:prstGeom prst="rect">
            <a:avLst/>
          </a:prstGeom>
          <a:noFill/>
        </p:spPr>
        <p:txBody>
          <a:bodyPr wrap="square" rtlCol="0">
            <a:spAutoFit/>
          </a:bodyPr>
          <a:lstStyle/>
          <a:p>
            <a:pPr algn="ctr"/>
            <a:r>
              <a:rPr lang="en-US" sz="3600" b="1" dirty="0">
                <a:latin typeface="Lucida Calligraphy" pitchFamily="66" charset="0"/>
              </a:rPr>
              <a:t>Acts  26 &amp; 27  Excerpts</a:t>
            </a:r>
          </a:p>
          <a:p>
            <a:pPr algn="ctr"/>
            <a:endParaRPr lang="en-US" sz="1400" b="1" dirty="0">
              <a:latin typeface="Lucida Calligraphy" pitchFamily="66" charset="0"/>
            </a:endParaRPr>
          </a:p>
          <a:p>
            <a:pPr algn="just"/>
            <a:r>
              <a:rPr lang="en-US" sz="2400" b="1" dirty="0">
                <a:latin typeface="Comic Sans MS" panose="030F0702030302020204" pitchFamily="66" charset="0"/>
              </a:rPr>
              <a:t>The king stood up and the governor and Bernice, and those who were sitting with them and when they had gone aside, they began talking to one another, saying, </a:t>
            </a:r>
            <a:r>
              <a:rPr lang="en-US" sz="2400" b="1" i="1" dirty="0">
                <a:latin typeface="Comic Sans MS" panose="030F0702030302020204" pitchFamily="66" charset="0"/>
              </a:rPr>
              <a:t>"This man is not doing anything worthy of death or imprisonment."</a:t>
            </a:r>
            <a:r>
              <a:rPr lang="en-US" sz="2400" b="1" dirty="0">
                <a:latin typeface="Comic Sans MS" panose="030F0702030302020204" pitchFamily="66" charset="0"/>
              </a:rPr>
              <a:t> And Agrippa said to Festus, </a:t>
            </a:r>
            <a:r>
              <a:rPr lang="en-US" sz="2400" b="1" i="1" dirty="0">
                <a:latin typeface="Comic Sans MS" panose="030F0702030302020204" pitchFamily="66" charset="0"/>
              </a:rPr>
              <a:t>"This man might have been set free if he had not appealed to Caesar.” </a:t>
            </a:r>
            <a:r>
              <a:rPr lang="en-US" sz="2400" b="1" dirty="0">
                <a:latin typeface="Comic Sans MS" panose="030F0702030302020204" pitchFamily="66" charset="0"/>
              </a:rPr>
              <a:t> When it was decided that we would sail for Italy, they proceeded to deliver Paul and some other prisoners to a centurion of the Augustan cohort named Julius. </a:t>
            </a:r>
          </a:p>
        </p:txBody>
      </p:sp>
    </p:spTree>
    <p:extLst>
      <p:ext uri="{BB962C8B-B14F-4D97-AF65-F5344CB8AC3E}">
        <p14:creationId xmlns:p14="http://schemas.microsoft.com/office/powerpoint/2010/main" val="275921042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672214-2AF1-4774-83C6-C4FD6CAC8D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917" t="29455" r="22500" b="5872"/>
          <a:stretch/>
        </p:blipFill>
        <p:spPr>
          <a:xfrm>
            <a:off x="0" y="0"/>
            <a:ext cx="9144000" cy="5143500"/>
          </a:xfrm>
          <a:prstGeom prst="rect">
            <a:avLst/>
          </a:prstGeom>
        </p:spPr>
      </p:pic>
    </p:spTree>
    <p:extLst>
      <p:ext uri="{BB962C8B-B14F-4D97-AF65-F5344CB8AC3E}">
        <p14:creationId xmlns:p14="http://schemas.microsoft.com/office/powerpoint/2010/main" val="1054107896"/>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1256</Words>
  <Application>Microsoft Office PowerPoint</Application>
  <PresentationFormat>On-screen Show (16:9)</PresentationFormat>
  <Paragraphs>34</Paragraphs>
  <Slides>62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Book Antiqua</vt:lpstr>
      <vt:lpstr>Calibri</vt:lpstr>
      <vt:lpstr>Comic Sans MS</vt:lpstr>
      <vt:lpstr>Gabriola</vt:lpstr>
      <vt:lpstr>Lucida Calligraphy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Caesarea Maritima</dc:title>
  <dc:creator>Larry</dc:creator>
  <dc:description>Kirkland 2-6-11
Smokey Point 5-20-12
Eugene 4-14-13</dc:description>
  <cp:lastModifiedBy>Larry Haverstock</cp:lastModifiedBy>
  <cp:revision>131</cp:revision>
  <dcterms:created xsi:type="dcterms:W3CDTF">2011-01-03T19:51:05Z</dcterms:created>
  <dcterms:modified xsi:type="dcterms:W3CDTF">2017-09-14T14:43:59Z</dcterms:modified>
</cp:coreProperties>
</file>