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33"/>
  </p:notesMasterIdLst>
  <p:handoutMasterIdLst>
    <p:handoutMasterId r:id="rId34"/>
  </p:handoutMasterIdLst>
  <p:sldIdLst>
    <p:sldId id="314" r:id="rId2"/>
    <p:sldId id="397" r:id="rId3"/>
    <p:sldId id="398" r:id="rId4"/>
    <p:sldId id="399" r:id="rId5"/>
    <p:sldId id="400" r:id="rId6"/>
    <p:sldId id="315" r:id="rId7"/>
    <p:sldId id="334" r:id="rId8"/>
    <p:sldId id="335" r:id="rId9"/>
    <p:sldId id="316" r:id="rId10"/>
    <p:sldId id="401" r:id="rId11"/>
    <p:sldId id="403" r:id="rId12"/>
    <p:sldId id="396" r:id="rId13"/>
    <p:sldId id="411" r:id="rId14"/>
    <p:sldId id="404" r:id="rId15"/>
    <p:sldId id="405" r:id="rId16"/>
    <p:sldId id="339" r:id="rId17"/>
    <p:sldId id="341" r:id="rId18"/>
    <p:sldId id="343" r:id="rId19"/>
    <p:sldId id="344" r:id="rId20"/>
    <p:sldId id="345" r:id="rId21"/>
    <p:sldId id="406" r:id="rId22"/>
    <p:sldId id="408" r:id="rId23"/>
    <p:sldId id="410" r:id="rId24"/>
    <p:sldId id="317" r:id="rId25"/>
    <p:sldId id="319" r:id="rId26"/>
    <p:sldId id="318" r:id="rId27"/>
    <p:sldId id="324" r:id="rId28"/>
    <p:sldId id="322" r:id="rId29"/>
    <p:sldId id="323" r:id="rId30"/>
    <p:sldId id="412" r:id="rId31"/>
    <p:sldId id="325" r:id="rId32"/>
  </p:sldIdLst>
  <p:sldSz cx="9144000" cy="5143500" type="screen16x9"/>
  <p:notesSz cx="6858000" cy="9144000"/>
  <p:embeddedFontLst>
    <p:embeddedFont>
      <p:font typeface="Calibri" panose="020F0502020204030204" pitchFamily="34" charset="0"/>
      <p:regular r:id="rId35"/>
      <p:bold r:id="rId36"/>
      <p:italic r:id="rId37"/>
      <p:boldItalic r:id="rId38"/>
    </p:embeddedFont>
    <p:embeddedFont>
      <p:font typeface="Berylium" panose="02000000000000000000" pitchFamily="2" charset="0"/>
      <p:regular r:id="rId39"/>
      <p:boldItalic r:id="rId40"/>
    </p:embeddedFont>
    <p:embeddedFont>
      <p:font typeface="Algerian" panose="04020705040A02060702" pitchFamily="82" charset="0"/>
      <p:regular r:id="rId41"/>
    </p:embeddedFont>
    <p:embeddedFont>
      <p:font typeface="Gabriola" panose="04040605051002020D02" pitchFamily="82" charset="0"/>
      <p:regular r:id="rId42"/>
    </p:embeddedFont>
    <p:embeddedFont>
      <p:font typeface="Vladimir Script" panose="03050402040407070305" pitchFamily="66" charset="0"/>
      <p:regular r:id="rId4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scaleToFitPaper="1"/>
  <p:clrMru>
    <a:srgbClr val="F0DB9C"/>
    <a:srgbClr val="FFCC99"/>
    <a:srgbClr val="C0C0C0"/>
    <a:srgbClr val="FFCC66"/>
    <a:srgbClr val="F8F8F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623" autoAdjust="0"/>
    <p:restoredTop sz="94660"/>
  </p:normalViewPr>
  <p:slideViewPr>
    <p:cSldViewPr>
      <p:cViewPr varScale="1">
        <p:scale>
          <a:sx n="72" d="100"/>
          <a:sy n="72" d="100"/>
        </p:scale>
        <p:origin x="852" y="56"/>
      </p:cViewPr>
      <p:guideLst>
        <p:guide orient="horz" pos="162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handoutMaster" Target="handoutMasters/handoutMaster1.xml"/><Relationship Id="rId42" Type="http://schemas.openxmlformats.org/officeDocument/2006/relationships/font" Target="fonts/font8.fntdata"/><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font" Target="fonts/font4.fntdata"/><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3.fntdata"/><Relationship Id="rId40" Type="http://schemas.openxmlformats.org/officeDocument/2006/relationships/font" Target="fonts/font6.fntdata"/><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1.fntdata"/><Relationship Id="rId43" Type="http://schemas.openxmlformats.org/officeDocument/2006/relationships/font" Target="fonts/font9.fntdata"/><Relationship Id="rId48"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8E8E7EF-9977-4DD2-9E7F-E471D6B017B4}" type="datetimeFigureOut">
              <a:rPr lang="en-US" smtClean="0"/>
              <a:t>9/10/2017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41EA44B-56F4-4561-A746-E19140487F4A}" type="slidenum">
              <a:rPr lang="en-US" smtClean="0"/>
              <a:t>‹#›</a:t>
            </a:fld>
            <a:endParaRPr lang="en-US"/>
          </a:p>
        </p:txBody>
      </p:sp>
    </p:spTree>
    <p:extLst>
      <p:ext uri="{BB962C8B-B14F-4D97-AF65-F5344CB8AC3E}">
        <p14:creationId xmlns:p14="http://schemas.microsoft.com/office/powerpoint/2010/main" val="27068786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9E65075B-0707-443C-8603-F1C5677B1AC5}" type="slidenum">
              <a:rPr lang="en-US"/>
              <a:pPr/>
              <a:t>17</a:t>
            </a:fld>
            <a:endParaRPr lang="en-US"/>
          </a:p>
        </p:txBody>
      </p:sp>
      <p:sp>
        <p:nvSpPr>
          <p:cNvPr id="287746" name="Rectangle 2"/>
          <p:cNvSpPr>
            <a:spLocks noGrp="1" noRot="1" noChangeAspect="1" noChangeArrowheads="1" noTextEdit="1"/>
          </p:cNvSpPr>
          <p:nvPr>
            <p:ph type="sldImg"/>
          </p:nvPr>
        </p:nvSpPr>
        <p:spPr>
          <a:ln/>
        </p:spPr>
      </p:sp>
      <p:sp>
        <p:nvSpPr>
          <p:cNvPr id="287747" name="Rectangle 3"/>
          <p:cNvSpPr>
            <a:spLocks noGrp="1" noChangeArrowheads="1"/>
          </p:cNvSpPr>
          <p:nvPr>
            <p:ph type="body" idx="1"/>
          </p:nvPr>
        </p:nvSpPr>
        <p:spPr/>
        <p:txBody>
          <a:bodyPr/>
          <a:lstStyle/>
          <a:p>
            <a:pPr marL="228600" indent="-228600">
              <a:lnSpc>
                <a:spcPct val="90000"/>
              </a:lnSpc>
            </a:pPr>
            <a:r>
              <a:rPr lang="en-US" sz="1000" b="1"/>
              <a:t>The Gihon Spring</a:t>
            </a:r>
          </a:p>
          <a:p>
            <a:pPr marL="228600" indent="-228600">
              <a:lnSpc>
                <a:spcPct val="90000"/>
              </a:lnSpc>
              <a:buFontTx/>
              <a:buAutoNum type="arabicPeriod"/>
            </a:pPr>
            <a:r>
              <a:rPr lang="en-US" sz="1000"/>
              <a:t>The Gihon Spring is the only spring of Jerusalem. </a:t>
            </a:r>
          </a:p>
          <a:p>
            <a:pPr marL="228600" indent="-228600">
              <a:lnSpc>
                <a:spcPct val="90000"/>
              </a:lnSpc>
              <a:buFontTx/>
              <a:buAutoNum type="arabicPeriod"/>
            </a:pPr>
            <a:r>
              <a:rPr lang="en-US" sz="1000"/>
              <a:t>It is a siphonic, karstic spring, and the name means “gushing” - it surges and the sound can be easily heard.  The average gush is about forty minutes and the average period between gushes is six to eight hours, leading to a flow of approximately 317,000 gallons (1,200 cu m) per day.  There is believed to be enough water to support a population of about 2,500. </a:t>
            </a:r>
          </a:p>
          <a:p>
            <a:pPr marL="228600" indent="-228600">
              <a:lnSpc>
                <a:spcPct val="90000"/>
              </a:lnSpc>
              <a:buFontTx/>
              <a:buAutoNum type="arabicPeriod"/>
            </a:pPr>
            <a:r>
              <a:rPr lang="en-US" sz="1000"/>
              <a:t>In antiquity, people went up to the cave, whereas today’s visitors go down, because the valley has been filled in.  The water ran into the Kidron Valley before Hezekiah’s Tunnel diverted it to the Lower Pool.</a:t>
            </a:r>
          </a:p>
          <a:p>
            <a:pPr marL="228600" indent="-228600">
              <a:lnSpc>
                <a:spcPct val="90000"/>
              </a:lnSpc>
              <a:buFontTx/>
              <a:buAutoNum type="arabicPeriod"/>
            </a:pPr>
            <a:r>
              <a:rPr lang="en-US" sz="1000"/>
              <a:t>The cave is a natural one, but it has been widened.  A Mameluke building with Islamic inscriptions was constructed over it. </a:t>
            </a:r>
          </a:p>
          <a:p>
            <a:pPr marL="228600" indent="-228600">
              <a:lnSpc>
                <a:spcPct val="90000"/>
              </a:lnSpc>
              <a:buFontTx/>
              <a:buAutoNum type="arabicPeriod"/>
            </a:pPr>
            <a:r>
              <a:rPr lang="en-US" sz="1000"/>
              <a:t>The Gihon is known as the Fountain of the Virgin Mary (Ein Sitti Miryam – St. Mary’s Spring) based on the Crusader tradition that Mary came here to fetch water and wash the swaddling clothes.  It was called by the natives in 1841 the “Mother of Steps” (Ein Umm ed-Daraj) because of the bedrock steps leading to the spring.  It is also known as the “Dragon’s Well” (Neh 2:13).</a:t>
            </a:r>
          </a:p>
          <a:p>
            <a:pPr marL="228600" indent="-228600">
              <a:lnSpc>
                <a:spcPct val="90000"/>
              </a:lnSpc>
              <a:buFontTx/>
              <a:buAutoNum type="arabicPeriod"/>
            </a:pPr>
            <a:r>
              <a:rPr lang="en-US" sz="1000"/>
              <a:t>“There seems to be nothing which can be regarded as an allusion to the Fountain of Mary, during the long series of ages from the time of Josephus down to the latter part of the fifteenth century” (Robinson 1841 I: 496). </a:t>
            </a:r>
          </a:p>
          <a:p>
            <a:pPr marL="228600" indent="-228600">
              <a:lnSpc>
                <a:spcPct val="90000"/>
              </a:lnSpc>
              <a:buFontTx/>
              <a:buAutoNum type="arabicPeriod"/>
            </a:pPr>
            <a:r>
              <a:rPr lang="en-US" sz="1000"/>
              <a:t>“The most spectacular of Storrs’s achievements concerned water.  When British troops entered the city there were three sources of water supply: the rainwater stored in cisterns under houses, most of which the British considered unfit for human consumption; the water brought by a Turkish-laid pipe from Solomon’s Pools to the south at a rate of up to 20,000 gallons a day; and the water from the Gihon Spring in the Kidron Valley brought into the city by vendors using unhygienic goatskins.  The Gihon Spring water itself was, in the words of the official British military history, ‘practically liquid sewage’” (Gilbert 1996: 64-65).</a:t>
            </a:r>
            <a:endParaRPr lang="en-US" sz="1000" b="1"/>
          </a:p>
          <a:p>
            <a:pPr marL="228600" indent="-228600">
              <a:lnSpc>
                <a:spcPct val="90000"/>
              </a:lnSpc>
            </a:pPr>
            <a:endParaRPr lang="en-US" sz="1000"/>
          </a:p>
          <a:p>
            <a:pPr marL="228600" indent="-228600">
              <a:lnSpc>
                <a:spcPct val="90000"/>
              </a:lnSpc>
            </a:pPr>
            <a:endParaRPr lang="en-US" sz="1000"/>
          </a:p>
        </p:txBody>
      </p:sp>
    </p:spTree>
    <p:extLst>
      <p:ext uri="{BB962C8B-B14F-4D97-AF65-F5344CB8AC3E}">
        <p14:creationId xmlns:p14="http://schemas.microsoft.com/office/powerpoint/2010/main" val="16098403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D0B84F09-1015-4E49-8123-C4BFC7B38DB7}" type="slidenum">
              <a:rPr lang="en-US"/>
              <a:pPr/>
              <a:t>18</a:t>
            </a:fld>
            <a:endParaRPr lang="en-US"/>
          </a:p>
        </p:txBody>
      </p:sp>
      <p:sp>
        <p:nvSpPr>
          <p:cNvPr id="129026" name="Rectangle 2"/>
          <p:cNvSpPr>
            <a:spLocks noGrp="1" noRot="1" noChangeAspect="1" noChangeArrowheads="1" noTextEdit="1"/>
          </p:cNvSpPr>
          <p:nvPr>
            <p:ph type="sldImg"/>
          </p:nvPr>
        </p:nvSpPr>
        <p:spPr>
          <a:ln/>
        </p:spPr>
      </p:sp>
      <p:sp>
        <p:nvSpPr>
          <p:cNvPr id="129027" name="Rectangle 3"/>
          <p:cNvSpPr>
            <a:spLocks noGrp="1" noChangeArrowheads="1"/>
          </p:cNvSpPr>
          <p:nvPr>
            <p:ph type="body" idx="1"/>
          </p:nvPr>
        </p:nvSpPr>
        <p:spPr/>
        <p:txBody>
          <a:bodyPr/>
          <a:lstStyle/>
          <a:p>
            <a:pPr marL="228600" indent="-228600">
              <a:lnSpc>
                <a:spcPct val="90000"/>
              </a:lnSpc>
            </a:pPr>
            <a:r>
              <a:rPr lang="en-US" b="1"/>
              <a:t>Hezekiah’s Tunnel: History of Study (by Robinson)</a:t>
            </a:r>
          </a:p>
          <a:p>
            <a:pPr marL="228600" indent="-228600">
              <a:lnSpc>
                <a:spcPct val="90000"/>
              </a:lnSpc>
              <a:buFontTx/>
              <a:buAutoNum type="arabicPeriod"/>
            </a:pPr>
            <a:r>
              <a:rPr lang="en-US"/>
              <a:t>Quaresmius in ca. 1625 wrote that his friend Vinhouen tried unsuccessfully to explore what we know as Hezekiah’s Tunnel.  He said that a Pater Julius had gone through a few years before but he said nothing else of the canal, indicating that it hadn’t been fully explored.  All other references up to 1839 were slight and confused, such that in 1839 a writer could say that it was uncertain whether the water flowed from the Virgin’s Fountain to Siloam or vice versa.  </a:t>
            </a:r>
          </a:p>
          <a:p>
            <a:pPr marL="228600" indent="-228600">
              <a:lnSpc>
                <a:spcPct val="90000"/>
              </a:lnSpc>
              <a:buFontTx/>
              <a:buAutoNum type="arabicPeriod"/>
            </a:pPr>
            <a:r>
              <a:rPr lang="en-US"/>
              <a:t>Locals in Robinson’s time believed that the two were connected, but no one had explored it, nor could they give any definite information about it.  On April 27, with no one around and with the water level low, Robinson set out to explore it.  He started at Siloam.  The water was not more than a foot high, most places it was about 3-4 inches.  The bottom was covered with sand.  He accurately describes the height all the way, but he obviously missed the Siloam Inscription. </a:t>
            </a:r>
          </a:p>
          <a:p>
            <a:pPr marL="228600" indent="-228600">
              <a:lnSpc>
                <a:spcPct val="90000"/>
              </a:lnSpc>
              <a:buFontTx/>
              <a:buAutoNum type="arabicPeriod"/>
            </a:pPr>
            <a:r>
              <a:rPr lang="en-US"/>
              <a:t>“At the end of 800 feet, it became so low, that we could advance no further without crawling on all fours, and bringing our bodies close to the water.  As we were not prepared for this, we thought it better to retreat, and try again another day from the other end.  Tracing therefore upon the roof with the smoke of our candles the initials of our names and the figures 800, as a mark of our progress on this side, we returned with our clothes somewhat wet and soiled” (Robinson 1841 I: 501-2).</a:t>
            </a:r>
          </a:p>
          <a:p>
            <a:pPr marL="228600" indent="-228600">
              <a:lnSpc>
                <a:spcPct val="90000"/>
              </a:lnSpc>
              <a:buFontTx/>
              <a:buAutoNum type="arabicPeriod"/>
            </a:pPr>
            <a:r>
              <a:rPr lang="en-US"/>
              <a:t>Hezekiah’s Tunnel and the 6th century B.C. tunnel of Euphalios in Greece (which is 0.6 mi., or 1 km,  long) are considered the greatest works of water engineering technology in the pre-classical period. </a:t>
            </a:r>
            <a:endParaRPr lang="en-US" b="1"/>
          </a:p>
          <a:p>
            <a:pPr marL="228600" indent="-228600">
              <a:lnSpc>
                <a:spcPct val="90000"/>
              </a:lnSpc>
              <a:buFontTx/>
              <a:buAutoNum type="arabicPeriod"/>
            </a:pPr>
            <a:endParaRPr lang="en-US"/>
          </a:p>
        </p:txBody>
      </p:sp>
    </p:spTree>
    <p:extLst>
      <p:ext uri="{BB962C8B-B14F-4D97-AF65-F5344CB8AC3E}">
        <p14:creationId xmlns:p14="http://schemas.microsoft.com/office/powerpoint/2010/main" val="24782927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1A6123AE-FF22-4B04-A96C-966754CAE2B9}" type="slidenum">
              <a:rPr lang="en-US"/>
              <a:pPr/>
              <a:t>19</a:t>
            </a:fld>
            <a:endParaRPr lang="en-US"/>
          </a:p>
        </p:txBody>
      </p:sp>
      <p:sp>
        <p:nvSpPr>
          <p:cNvPr id="206850" name="Rectangle 2"/>
          <p:cNvSpPr>
            <a:spLocks noGrp="1" noRot="1" noChangeAspect="1" noChangeArrowheads="1" noTextEdit="1"/>
          </p:cNvSpPr>
          <p:nvPr>
            <p:ph type="sldImg"/>
          </p:nvPr>
        </p:nvSpPr>
        <p:spPr>
          <a:ln/>
        </p:spPr>
      </p:sp>
      <p:sp>
        <p:nvSpPr>
          <p:cNvPr id="206851" name="Rectangle 3"/>
          <p:cNvSpPr>
            <a:spLocks noGrp="1" noChangeArrowheads="1"/>
          </p:cNvSpPr>
          <p:nvPr>
            <p:ph type="body" idx="1"/>
          </p:nvPr>
        </p:nvSpPr>
        <p:spPr/>
        <p:txBody>
          <a:bodyPr/>
          <a:lstStyle/>
          <a:p>
            <a:pPr marL="228600" indent="-228600"/>
            <a:r>
              <a:rPr lang="en-US" b="1"/>
              <a:t>Purpose of Hezekiah’s Tunnel</a:t>
            </a:r>
          </a:p>
          <a:p>
            <a:pPr marL="228600" indent="-228600">
              <a:buFontTx/>
              <a:buAutoNum type="arabicPeriod"/>
            </a:pPr>
            <a:r>
              <a:rPr lang="en-US"/>
              <a:t>The purpose of the tunnel was to bring water from the Gihon Spring to the Pool of Siloam.  </a:t>
            </a:r>
          </a:p>
          <a:p>
            <a:pPr marL="228600" indent="-228600">
              <a:buFontTx/>
              <a:buAutoNum type="arabicPeriod"/>
            </a:pPr>
            <a:r>
              <a:rPr lang="en-US"/>
              <a:t>Hezekiah blocked the Gihon Spring and channeled water to the other side of the hill (2 Chr 32:30)</a:t>
            </a:r>
          </a:p>
          <a:p>
            <a:pPr marL="228600" indent="-228600">
              <a:buFontTx/>
              <a:buAutoNum type="arabicPeriod"/>
            </a:pPr>
            <a:r>
              <a:rPr lang="en-US"/>
              <a:t>The name Gihon means “gushing.”  This describes the phenomenon of the regular increase of water flow.</a:t>
            </a:r>
          </a:p>
          <a:p>
            <a:pPr marL="228600" indent="-228600">
              <a:buFontTx/>
              <a:buAutoNum type="arabicPeriod"/>
            </a:pPr>
            <a:r>
              <a:rPr lang="en-US"/>
              <a:t>Edward Robinson: “My companion was standing on the lower step near the water, with one foot on the step and the other on a loose stone lying in the basin.  All at once he perceived the water coming into his shoe; and supposing the stone had rolled, he withdrew his foot to the step; which however was also now covered with water.  This instantly excited our curiosity; and we now perceived the water rapidly bubbling up from under the lower step.  In less than five minutes it had risen in the basin nearly or quite a foot; and we could hear it gurgling off through the interior passage.  In ten minutes more it had ceased to flow; and the water in the basin was again reduced to its former level….Meanwhile a woman of Kefr Selwan came to wash at the fountain.  She was accustomed to frequent the place every day and from her we learned, that the flowing of the water occurs at irregular intervals; sometimes two or three times a day, and sometimes in summer once in two or three days” (Robinson 1841: 506-7). </a:t>
            </a:r>
            <a:endParaRPr lang="en-US" b="1"/>
          </a:p>
          <a:p>
            <a:pPr marL="228600" indent="-228600"/>
            <a:endParaRPr lang="en-US" b="1"/>
          </a:p>
          <a:p>
            <a:pPr marL="228600" indent="-228600"/>
            <a:endParaRPr lang="en-US"/>
          </a:p>
        </p:txBody>
      </p:sp>
    </p:spTree>
    <p:extLst>
      <p:ext uri="{BB962C8B-B14F-4D97-AF65-F5344CB8AC3E}">
        <p14:creationId xmlns:p14="http://schemas.microsoft.com/office/powerpoint/2010/main" val="41018400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A91C8E24-55FD-4B1E-A49E-5D89DEBDCA35}" type="slidenum">
              <a:rPr lang="en-US"/>
              <a:pPr/>
              <a:t>20</a:t>
            </a:fld>
            <a:endParaRPr lang="en-US"/>
          </a:p>
        </p:txBody>
      </p:sp>
      <p:sp>
        <p:nvSpPr>
          <p:cNvPr id="207874" name="Rectangle 2"/>
          <p:cNvSpPr>
            <a:spLocks noGrp="1" noRot="1" noChangeAspect="1" noChangeArrowheads="1" noTextEdit="1"/>
          </p:cNvSpPr>
          <p:nvPr>
            <p:ph type="sldImg"/>
          </p:nvPr>
        </p:nvSpPr>
        <p:spPr>
          <a:ln/>
        </p:spPr>
      </p:sp>
      <p:sp>
        <p:nvSpPr>
          <p:cNvPr id="207875" name="Rectangle 3"/>
          <p:cNvSpPr>
            <a:spLocks noGrp="1" noChangeArrowheads="1"/>
          </p:cNvSpPr>
          <p:nvPr>
            <p:ph type="body" idx="1"/>
          </p:nvPr>
        </p:nvSpPr>
        <p:spPr/>
        <p:txBody>
          <a:bodyPr/>
          <a:lstStyle/>
          <a:p>
            <a:pPr marL="228600" indent="-228600">
              <a:lnSpc>
                <a:spcPct val="80000"/>
              </a:lnSpc>
            </a:pPr>
            <a:r>
              <a:rPr lang="en-US" sz="800" b="1"/>
              <a:t>Construction of the Tunnel</a:t>
            </a:r>
          </a:p>
          <a:p>
            <a:pPr marL="228600" indent="-228600">
              <a:lnSpc>
                <a:spcPct val="80000"/>
              </a:lnSpc>
              <a:buFontTx/>
              <a:buAutoNum type="arabicPeriod"/>
            </a:pPr>
            <a:r>
              <a:rPr lang="en-US" sz="800"/>
              <a:t>The tunnel’s length is 1750 feet (533 m).  If it had been dug in a straight line, the length would be 1,070 feet (335 m).  It is 65 percent longer as carved. </a:t>
            </a:r>
          </a:p>
          <a:p>
            <a:pPr marL="228600" indent="-228600">
              <a:lnSpc>
                <a:spcPct val="80000"/>
              </a:lnSpc>
              <a:buFontTx/>
              <a:buAutoNum type="arabicPeriod"/>
            </a:pPr>
            <a:r>
              <a:rPr lang="en-US" sz="800"/>
              <a:t>The reason for the curved shape of the tunnel is not known.  Scholars have offered different ideas. </a:t>
            </a:r>
          </a:p>
          <a:p>
            <a:pPr marL="685800" lvl="1" indent="-228600">
              <a:lnSpc>
                <a:spcPct val="80000"/>
              </a:lnSpc>
              <a:buFontTx/>
              <a:buAutoNum type="alphaLcPeriod"/>
            </a:pPr>
            <a:r>
              <a:rPr lang="en-US" sz="800"/>
              <a:t>According to R. A. S. Macalister, Hezekiah’s tunnel was considered a “‘pathetically helpless piece of engineering’ due to its random windings, which could have been avoided if an Egyptian engineer had been in charge of its construction” (Bunimovitz 1995: 61).</a:t>
            </a:r>
          </a:p>
          <a:p>
            <a:pPr marL="685800" lvl="1" indent="-228600">
              <a:lnSpc>
                <a:spcPct val="80000"/>
              </a:lnSpc>
              <a:buFontTx/>
              <a:buAutoNum type="alphaLcPeriod"/>
            </a:pPr>
            <a:r>
              <a:rPr lang="en-US" sz="800"/>
              <a:t>Henry Sulley, an architect, was the first, in 1929, to suggest that Hezekiah’s tunnel followed a natural crack in the rock.</a:t>
            </a:r>
            <a:r>
              <a:rPr lang="en-US" sz="800" b="1"/>
              <a:t>  </a:t>
            </a:r>
            <a:endParaRPr lang="en-US" sz="800"/>
          </a:p>
          <a:p>
            <a:pPr marL="685800" lvl="1" indent="-228600">
              <a:lnSpc>
                <a:spcPct val="80000"/>
              </a:lnSpc>
              <a:buFontTx/>
              <a:buAutoNum type="alphaLcPeriod"/>
            </a:pPr>
            <a:r>
              <a:rPr lang="en-US" sz="800"/>
              <a:t>Gill argued that the two crews of diggers followed a natural karstic dissolution channel.  This idea seems to be followed by archaeologists today.  Gill does not have a good answer for why there were false turns and three false tunnels (all to the south of the meeting point) if it was a natural karst. </a:t>
            </a:r>
          </a:p>
          <a:p>
            <a:pPr marL="685800" lvl="1" indent="-228600">
              <a:lnSpc>
                <a:spcPct val="80000"/>
              </a:lnSpc>
              <a:buFontTx/>
              <a:buAutoNum type="alphaLcPeriod"/>
            </a:pPr>
            <a:r>
              <a:rPr lang="en-US" sz="800"/>
              <a:t>Abells and Arbit offer a different explanation: “Our explanation of the confidence of Hezekiah’s workers is based on an important detail in the construction of the Siloam Channel.  The Siloam Channel begins at a level three metres above the Gihon Spring, which necessitated the construction of a second damming wall (Wall i).  It is worth noting that the raising of the water level at the spring by three metres would cause the water to flow ‘uphill’ through the karstic dissolution channel and appear somewhere above the present location of the Siloam Pool.  The relationship between the appearance of the water at the Siloam end of the dissolution channel and the raising of the water level at the spring could have been recognized and thereby have been known to Hezekiah’s workers.  If, as some believe, the Siloam Channel was built at the time of King Solomon and its irrigation feature was the source of water for his gardens then the rate of flow via the karstic channel may have been affected during the periodic maintenance of Wall i over the two-hundred-year hiatus between Solomon and Hezekiah.  If, however, the Siloam Channel was constructed closer to the time of Hezekiah then the appearance of water at the Siloam Pool end could easily have been associated with the Gihon Spring as its source.  In either case, it should be clear that it was the effect of Wall i that gave the workers the assurance of success of meeting.  With this knowledge, Hezekiah’s workmen could be divided into two crews, working simultaneously.  At the price of following a circuitous 513-metre course (instead of the 320-metre straight-line distance) they gained complete confidence that the project would conclude with the successful meeting of the two work crews” (Abells and Arbit 1995b: 6).</a:t>
            </a:r>
          </a:p>
          <a:p>
            <a:pPr marL="228600" indent="-228600">
              <a:lnSpc>
                <a:spcPct val="80000"/>
              </a:lnSpc>
              <a:buFontTx/>
              <a:buAutoNum type="arabicPeriod"/>
            </a:pPr>
            <a:r>
              <a:rPr lang="en-US" sz="800"/>
              <a:t>Although narrow and low in parts, the tunnel can be waded through.  The water is normally about 2 feet (0.6 m) deep.  Due to the siphon effect, it occasionally does rise, but only by about 6-8 inches (15-20 cm).</a:t>
            </a:r>
          </a:p>
          <a:p>
            <a:pPr marL="228600" indent="-228600">
              <a:lnSpc>
                <a:spcPct val="80000"/>
              </a:lnSpc>
              <a:buFontTx/>
              <a:buAutoNum type="arabicPeriod"/>
            </a:pPr>
            <a:r>
              <a:rPr lang="en-US" sz="800"/>
              <a:t>The tunnel descends only 12.5 inches (32 cm) over 1,750 feet (533 m).</a:t>
            </a:r>
          </a:p>
          <a:p>
            <a:pPr marL="228600" indent="-228600">
              <a:lnSpc>
                <a:spcPct val="80000"/>
              </a:lnSpc>
            </a:pPr>
            <a:endParaRPr lang="en-US" sz="800"/>
          </a:p>
        </p:txBody>
      </p:sp>
    </p:spTree>
    <p:extLst>
      <p:ext uri="{BB962C8B-B14F-4D97-AF65-F5344CB8AC3E}">
        <p14:creationId xmlns:p14="http://schemas.microsoft.com/office/powerpoint/2010/main" val="3203933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F3FE2E30-F815-4C24-A568-09FD05AE9125}" type="datetimeFigureOut">
              <a:rPr lang="en-US" smtClean="0"/>
              <a:pPr/>
              <a:t>9/10/2017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F3D1CD-426C-4D65-95B9-21100B89E520}" type="slidenum">
              <a:rPr lang="en-US" smtClean="0"/>
              <a:pPr/>
              <a:t>‹#›</a:t>
            </a:fld>
            <a:endParaRPr lang="en-US"/>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3FE2E30-F815-4C24-A568-09FD05AE9125}" type="datetimeFigureOut">
              <a:rPr lang="en-US" smtClean="0"/>
              <a:pPr/>
              <a:t>9/10/2017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F3D1CD-426C-4D65-95B9-21100B89E520}" type="slidenum">
              <a:rPr lang="en-US" smtClean="0"/>
              <a:pPr/>
              <a:t>‹#›</a:t>
            </a:fld>
            <a:endParaRPr lang="en-US"/>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3FE2E30-F815-4C24-A568-09FD05AE9125}" type="datetimeFigureOut">
              <a:rPr lang="en-US" smtClean="0"/>
              <a:pPr/>
              <a:t>9/10/2017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F3D1CD-426C-4D65-95B9-21100B89E520}" type="slidenum">
              <a:rPr lang="en-US" smtClean="0"/>
              <a:pPr/>
              <a:t>‹#›</a:t>
            </a:fld>
            <a:endParaRPr lang="en-US"/>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3FE2E30-F815-4C24-A568-09FD05AE9125}" type="datetimeFigureOut">
              <a:rPr lang="en-US" smtClean="0"/>
              <a:pPr/>
              <a:t>9/10/2017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F3D1CD-426C-4D65-95B9-21100B89E520}" type="slidenum">
              <a:rPr lang="en-US" smtClean="0"/>
              <a:pPr/>
              <a:t>‹#›</a:t>
            </a:fld>
            <a:endParaRPr lang="en-US"/>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3FE2E30-F815-4C24-A568-09FD05AE9125}" type="datetimeFigureOut">
              <a:rPr lang="en-US" smtClean="0"/>
              <a:pPr/>
              <a:t>9/10/2017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4F3D1CD-426C-4D65-95B9-21100B89E520}" type="slidenum">
              <a:rPr lang="en-US" smtClean="0"/>
              <a:pPr/>
              <a:t>‹#›</a:t>
            </a:fld>
            <a:endParaRPr lang="en-US"/>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3FE2E30-F815-4C24-A568-09FD05AE9125}" type="datetimeFigureOut">
              <a:rPr lang="en-US" smtClean="0"/>
              <a:pPr/>
              <a:t>9/10/2017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4F3D1CD-426C-4D65-95B9-21100B89E520}" type="slidenum">
              <a:rPr lang="en-US" smtClean="0"/>
              <a:pPr/>
              <a:t>‹#›</a:t>
            </a:fld>
            <a:endParaRPr lang="en-US"/>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3FE2E30-F815-4C24-A568-09FD05AE9125}" type="datetimeFigureOut">
              <a:rPr lang="en-US" smtClean="0"/>
              <a:pPr/>
              <a:t>9/10/2017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4F3D1CD-426C-4D65-95B9-21100B89E520}" type="slidenum">
              <a:rPr lang="en-US" smtClean="0"/>
              <a:pPr/>
              <a:t>‹#›</a:t>
            </a:fld>
            <a:endParaRPr lang="en-US"/>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3FE2E30-F815-4C24-A568-09FD05AE9125}" type="datetimeFigureOut">
              <a:rPr lang="en-US" smtClean="0"/>
              <a:pPr/>
              <a:t>9/10/2017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F3D1CD-426C-4D65-95B9-21100B89E520}" type="slidenum">
              <a:rPr lang="en-US" smtClean="0"/>
              <a:pPr/>
              <a:t>‹#›</a:t>
            </a:fld>
            <a:endParaRPr lang="en-US"/>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3FE2E30-F815-4C24-A568-09FD05AE9125}" type="datetimeFigureOut">
              <a:rPr lang="en-US" smtClean="0"/>
              <a:pPr/>
              <a:t>9/10/2017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F3D1CD-426C-4D65-95B9-21100B89E520}" type="slidenum">
              <a:rPr lang="en-US" smtClean="0"/>
              <a:pPr/>
              <a:t>‹#›</a:t>
            </a:fld>
            <a:endParaRPr lang="en-US"/>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3FE2E30-F815-4C24-A568-09FD05AE9125}" type="datetimeFigureOut">
              <a:rPr lang="en-US" smtClean="0"/>
              <a:pPr/>
              <a:t>9/10/2017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F3D1CD-426C-4D65-95B9-21100B89E520}" type="slidenum">
              <a:rPr lang="en-US" smtClean="0"/>
              <a:pPr/>
              <a:t>‹#›</a:t>
            </a:fld>
            <a:endParaRPr lang="en-US"/>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54781"/>
            <a:ext cx="2057400" cy="329088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154781"/>
            <a:ext cx="6019800" cy="329088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3FE2E30-F815-4C24-A568-09FD05AE9125}" type="datetimeFigureOut">
              <a:rPr lang="en-US" smtClean="0"/>
              <a:pPr/>
              <a:t>9/10/2017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F3D1CD-426C-4D65-95B9-21100B89E520}" type="slidenum">
              <a:rPr lang="en-US" smtClean="0"/>
              <a:pPr/>
              <a:t>‹#›</a:t>
            </a:fld>
            <a:endParaRPr lang="en-US"/>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F3FE2E30-F815-4C24-A568-09FD05AE9125}" type="datetimeFigureOut">
              <a:rPr lang="en-US" smtClean="0"/>
              <a:pPr/>
              <a:t>9/10/2017</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94F3D1CD-426C-4D65-95B9-21100B89E52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fad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slideLayout" Target="../slideLayouts/slideLayout6.xml"/><Relationship Id="rId1" Type="http://schemas.openxmlformats.org/officeDocument/2006/relationships/tags" Target="../tags/tag1.xml"/></Relationships>
</file>

<file path=ppt/slides/_rels/slide14.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6.xml"/><Relationship Id="rId1" Type="http://schemas.openxmlformats.org/officeDocument/2006/relationships/tags" Target="../tags/tag2.xml"/><Relationship Id="rId4" Type="http://schemas.openxmlformats.org/officeDocument/2006/relationships/image" Target="../media/image20.jpe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6.xml"/><Relationship Id="rId1" Type="http://schemas.openxmlformats.org/officeDocument/2006/relationships/tags" Target="../tags/tag3.xml"/><Relationship Id="rId4" Type="http://schemas.openxmlformats.org/officeDocument/2006/relationships/image" Target="../media/image21.jpe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6.xml"/><Relationship Id="rId1" Type="http://schemas.openxmlformats.org/officeDocument/2006/relationships/tags" Target="../tags/tag4.xml"/><Relationship Id="rId4" Type="http://schemas.openxmlformats.org/officeDocument/2006/relationships/image" Target="../media/image22.jpe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6.xml"/><Relationship Id="rId1" Type="http://schemas.openxmlformats.org/officeDocument/2006/relationships/tags" Target="../tags/tag5.xml"/><Relationship Id="rId4" Type="http://schemas.openxmlformats.org/officeDocument/2006/relationships/image" Target="../media/image23.jpeg"/></Relationships>
</file>

<file path=ppt/slides/_rels/slide2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694A402-18E6-49B2-9BF4-5AB69A9F69A7}"/>
              </a:ext>
            </a:extLst>
          </p:cNvPr>
          <p:cNvPicPr>
            <a:picLocks noChangeAspect="1"/>
          </p:cNvPicPr>
          <p:nvPr/>
        </p:nvPicPr>
        <p:blipFill rotWithShape="1">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t="11481"/>
          <a:stretch/>
        </p:blipFill>
        <p:spPr>
          <a:xfrm>
            <a:off x="586037" y="0"/>
            <a:ext cx="7971926" cy="5143500"/>
          </a:xfrm>
          <a:prstGeom prst="rect">
            <a:avLst/>
          </a:prstGeom>
        </p:spPr>
      </p:pic>
      <p:sp>
        <p:nvSpPr>
          <p:cNvPr id="4" name="TextBox 3">
            <a:extLst>
              <a:ext uri="{FF2B5EF4-FFF2-40B4-BE49-F238E27FC236}">
                <a16:creationId xmlns:a16="http://schemas.microsoft.com/office/drawing/2014/main" id="{3C6880C1-883A-4235-BE73-DC18E0133822}"/>
              </a:ext>
            </a:extLst>
          </p:cNvPr>
          <p:cNvSpPr txBox="1"/>
          <p:nvPr/>
        </p:nvSpPr>
        <p:spPr>
          <a:xfrm>
            <a:off x="0" y="-77494"/>
            <a:ext cx="9144000" cy="646331"/>
          </a:xfrm>
          <a:prstGeom prst="rect">
            <a:avLst/>
          </a:prstGeom>
          <a:noFill/>
        </p:spPr>
        <p:txBody>
          <a:bodyPr wrap="square" rtlCol="0">
            <a:spAutoFit/>
          </a:bodyPr>
          <a:lstStyle/>
          <a:p>
            <a:pPr algn="ctr"/>
            <a:r>
              <a:rPr lang="en-US" sz="3600" b="1" dirty="0">
                <a:latin typeface="Gabriola" panose="04040605051002020D02" pitchFamily="82" charset="0"/>
              </a:rPr>
              <a:t>Jerusalem in the Old Testament  -  September  10,  2017</a:t>
            </a:r>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wilderness of judea">
            <a:extLst>
              <a:ext uri="{FF2B5EF4-FFF2-40B4-BE49-F238E27FC236}">
                <a16:creationId xmlns:a16="http://schemas.microsoft.com/office/drawing/2014/main" id="{822D4D3E-FD23-4611-ADE1-DF23A37B0D6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208" t="15378" r="15000" b="27778"/>
          <a:stretch/>
        </p:blipFill>
        <p:spPr bwMode="auto">
          <a:xfrm>
            <a:off x="0" y="1"/>
            <a:ext cx="9144000" cy="51435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BDF88F70-BFC5-47CA-A893-FE34040B79C0}"/>
              </a:ext>
            </a:extLst>
          </p:cNvPr>
          <p:cNvSpPr txBox="1"/>
          <p:nvPr/>
        </p:nvSpPr>
        <p:spPr>
          <a:xfrm>
            <a:off x="0" y="0"/>
            <a:ext cx="4053289" cy="584775"/>
          </a:xfrm>
          <a:prstGeom prst="rect">
            <a:avLst/>
          </a:prstGeom>
          <a:noFill/>
        </p:spPr>
        <p:txBody>
          <a:bodyPr wrap="none" rtlCol="0">
            <a:spAutoFit/>
          </a:bodyPr>
          <a:lstStyle/>
          <a:p>
            <a:r>
              <a:rPr lang="en-US" sz="3200" b="1" dirty="0">
                <a:solidFill>
                  <a:srgbClr val="F0DB9C"/>
                </a:solidFill>
              </a:rPr>
              <a:t>My first vision of Israel</a:t>
            </a:r>
          </a:p>
        </p:txBody>
      </p:sp>
    </p:spTree>
    <p:extLst>
      <p:ext uri="{BB962C8B-B14F-4D97-AF65-F5344CB8AC3E}">
        <p14:creationId xmlns:p14="http://schemas.microsoft.com/office/powerpoint/2010/main" val="982907183"/>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palestinian throwing stone">
            <a:extLst>
              <a:ext uri="{FF2B5EF4-FFF2-40B4-BE49-F238E27FC236}">
                <a16:creationId xmlns:a16="http://schemas.microsoft.com/office/drawing/2014/main" id="{69C93111-8231-4629-B356-27E7DD29286F}"/>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7407"/>
          <a:stretch/>
        </p:blipFill>
        <p:spPr bwMode="auto">
          <a:xfrm>
            <a:off x="156009" y="0"/>
            <a:ext cx="8831982" cy="51435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6CCE1B1A-492D-4351-A277-02F8DB374A7D}"/>
              </a:ext>
            </a:extLst>
          </p:cNvPr>
          <p:cNvSpPr txBox="1"/>
          <p:nvPr/>
        </p:nvSpPr>
        <p:spPr>
          <a:xfrm>
            <a:off x="2281854" y="4558725"/>
            <a:ext cx="4580293" cy="584775"/>
          </a:xfrm>
          <a:prstGeom prst="rect">
            <a:avLst/>
          </a:prstGeom>
        </p:spPr>
        <p:style>
          <a:lnRef idx="0">
            <a:schemeClr val="dk1"/>
          </a:lnRef>
          <a:fillRef idx="3">
            <a:schemeClr val="dk1"/>
          </a:fillRef>
          <a:effectRef idx="3">
            <a:schemeClr val="dk1"/>
          </a:effectRef>
          <a:fontRef idx="minor">
            <a:schemeClr val="lt1"/>
          </a:fontRef>
        </p:style>
        <p:txBody>
          <a:bodyPr wrap="none" rtlCol="0">
            <a:spAutoFit/>
          </a:bodyPr>
          <a:lstStyle/>
          <a:p>
            <a:r>
              <a:rPr lang="en-US" sz="3200" b="1" dirty="0">
                <a:solidFill>
                  <a:srgbClr val="F0DB9C"/>
                </a:solidFill>
              </a:rPr>
              <a:t>My second vision of Israel</a:t>
            </a:r>
          </a:p>
        </p:txBody>
      </p:sp>
    </p:spTree>
    <p:extLst>
      <p:ext uri="{BB962C8B-B14F-4D97-AF65-F5344CB8AC3E}">
        <p14:creationId xmlns:p14="http://schemas.microsoft.com/office/powerpoint/2010/main" val="3584492607"/>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Image result for palestinian sling">
            <a:extLst>
              <a:ext uri="{FF2B5EF4-FFF2-40B4-BE49-F238E27FC236}">
                <a16:creationId xmlns:a16="http://schemas.microsoft.com/office/drawing/2014/main" id="{D7ADA46C-50D9-495D-9B4D-E3F3491CB69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6316" r="24737"/>
          <a:stretch/>
        </p:blipFill>
        <p:spPr bwMode="auto">
          <a:xfrm>
            <a:off x="4498258" y="0"/>
            <a:ext cx="4645742" cy="514350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Image result for wilderness of judea">
            <a:extLst>
              <a:ext uri="{FF2B5EF4-FFF2-40B4-BE49-F238E27FC236}">
                <a16:creationId xmlns:a16="http://schemas.microsoft.com/office/drawing/2014/main" id="{C35E3508-2048-440A-A7E3-8A8CFA839609}"/>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0000"/>
          <a:stretch/>
        </p:blipFill>
        <p:spPr bwMode="auto">
          <a:xfrm>
            <a:off x="0" y="0"/>
            <a:ext cx="4286250" cy="51435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1FE47F7F-2102-4A3B-98E0-3BC641EA16D5}"/>
              </a:ext>
            </a:extLst>
          </p:cNvPr>
          <p:cNvSpPr txBox="1"/>
          <p:nvPr/>
        </p:nvSpPr>
        <p:spPr>
          <a:xfrm>
            <a:off x="0" y="4220170"/>
            <a:ext cx="6927474" cy="923330"/>
          </a:xfrm>
          <a:prstGeom prst="rect">
            <a:avLst/>
          </a:prstGeom>
        </p:spPr>
        <p:style>
          <a:lnRef idx="0">
            <a:schemeClr val="dk1"/>
          </a:lnRef>
          <a:fillRef idx="3">
            <a:schemeClr val="dk1"/>
          </a:fillRef>
          <a:effectRef idx="3">
            <a:schemeClr val="dk1"/>
          </a:effectRef>
          <a:fontRef idx="minor">
            <a:schemeClr val="lt1"/>
          </a:fontRef>
        </p:style>
        <p:txBody>
          <a:bodyPr wrap="none" rtlCol="0">
            <a:spAutoFit/>
          </a:bodyPr>
          <a:lstStyle/>
          <a:p>
            <a:r>
              <a:rPr lang="en-US" sz="5400" dirty="0"/>
              <a:t>So, I had no desire to go</a:t>
            </a:r>
          </a:p>
        </p:txBody>
      </p:sp>
    </p:spTree>
    <p:extLst>
      <p:ext uri="{BB962C8B-B14F-4D97-AF65-F5344CB8AC3E}">
        <p14:creationId xmlns:p14="http://schemas.microsoft.com/office/powerpoint/2010/main" val="733918756"/>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descr="Image result for $5000 check">
            <a:extLst>
              <a:ext uri="{FF2B5EF4-FFF2-40B4-BE49-F238E27FC236}">
                <a16:creationId xmlns:a16="http://schemas.microsoft.com/office/drawing/2014/main" id="{07B8A476-1324-40F2-B9EA-F0AC0A7EF13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092005"/>
            <a:ext cx="9144000" cy="405149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450F96B1-D9FC-46B0-B1B9-706DB72645CA}"/>
              </a:ext>
            </a:extLst>
          </p:cNvPr>
          <p:cNvSpPr txBox="1"/>
          <p:nvPr/>
        </p:nvSpPr>
        <p:spPr>
          <a:xfrm>
            <a:off x="762000" y="1504950"/>
            <a:ext cx="3352800" cy="461665"/>
          </a:xfrm>
          <a:prstGeom prst="rect">
            <a:avLst/>
          </a:prstGeom>
          <a:noFill/>
        </p:spPr>
        <p:txBody>
          <a:bodyPr wrap="square" rtlCol="0">
            <a:spAutoFit/>
          </a:bodyPr>
          <a:lstStyle/>
          <a:p>
            <a:r>
              <a:rPr lang="en-US" sz="2400" dirty="0">
                <a:highlight>
                  <a:srgbClr val="C0C0C0"/>
                </a:highlight>
              </a:rPr>
              <a:t>A good hearted woman</a:t>
            </a:r>
          </a:p>
        </p:txBody>
      </p:sp>
      <p:sp>
        <p:nvSpPr>
          <p:cNvPr id="3" name="TextBox 2">
            <a:extLst>
              <a:ext uri="{FF2B5EF4-FFF2-40B4-BE49-F238E27FC236}">
                <a16:creationId xmlns:a16="http://schemas.microsoft.com/office/drawing/2014/main" id="{CEF9DD5D-9444-4879-B186-69FE0B96B5E4}"/>
              </a:ext>
            </a:extLst>
          </p:cNvPr>
          <p:cNvSpPr txBox="1"/>
          <p:nvPr/>
        </p:nvSpPr>
        <p:spPr>
          <a:xfrm>
            <a:off x="1629782" y="2190750"/>
            <a:ext cx="4795424" cy="646331"/>
          </a:xfrm>
          <a:prstGeom prst="rect">
            <a:avLst/>
          </a:prstGeom>
          <a:noFill/>
        </p:spPr>
        <p:txBody>
          <a:bodyPr wrap="square" rtlCol="0">
            <a:spAutoFit/>
          </a:bodyPr>
          <a:lstStyle/>
          <a:p>
            <a:pPr algn="ctr"/>
            <a:r>
              <a:rPr lang="en-US" sz="3600" dirty="0">
                <a:highlight>
                  <a:srgbClr val="C0C0C0"/>
                </a:highlight>
                <a:latin typeface="Vladimir Script" panose="03050402040407070305" pitchFamily="66" charset="0"/>
              </a:rPr>
              <a:t>Larry &amp; Donna Haverstock</a:t>
            </a:r>
          </a:p>
        </p:txBody>
      </p:sp>
      <p:sp>
        <p:nvSpPr>
          <p:cNvPr id="4" name="TextBox 3">
            <a:extLst>
              <a:ext uri="{FF2B5EF4-FFF2-40B4-BE49-F238E27FC236}">
                <a16:creationId xmlns:a16="http://schemas.microsoft.com/office/drawing/2014/main" id="{468E9BAE-2718-4CA4-8D99-11C2548E638A}"/>
              </a:ext>
            </a:extLst>
          </p:cNvPr>
          <p:cNvSpPr txBox="1"/>
          <p:nvPr/>
        </p:nvSpPr>
        <p:spPr>
          <a:xfrm>
            <a:off x="1992191" y="209550"/>
            <a:ext cx="5159619" cy="707886"/>
          </a:xfrm>
          <a:prstGeom prst="rect">
            <a:avLst/>
          </a:prstGeom>
          <a:noFill/>
        </p:spPr>
        <p:txBody>
          <a:bodyPr wrap="none" rtlCol="0">
            <a:spAutoFit/>
          </a:bodyPr>
          <a:lstStyle/>
          <a:p>
            <a:pPr algn="ctr"/>
            <a:r>
              <a:rPr lang="en-US" sz="4000" dirty="0">
                <a:highlight>
                  <a:srgbClr val="C0C0C0"/>
                </a:highlight>
              </a:rPr>
              <a:t>Forced against my will...</a:t>
            </a:r>
          </a:p>
        </p:txBody>
      </p:sp>
    </p:spTree>
    <p:extLst>
      <p:ext uri="{BB962C8B-B14F-4D97-AF65-F5344CB8AC3E}">
        <p14:creationId xmlns:p14="http://schemas.microsoft.com/office/powerpoint/2010/main" val="2691217276"/>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A Bible Photos\Cities &amp; Places\Jerusalem\Aerials\Jerusaelem and Temple Aerial - View N.jpg"/>
          <p:cNvPicPr>
            <a:picLocks noChangeAspect="1" noChangeArrowheads="1"/>
          </p:cNvPicPr>
          <p:nvPr/>
        </p:nvPicPr>
        <p:blipFill>
          <a:blip r:embed="rId2" cstate="print"/>
          <a:srcRect/>
          <a:stretch>
            <a:fillRect/>
          </a:stretch>
        </p:blipFill>
        <p:spPr bwMode="auto">
          <a:xfrm>
            <a:off x="5357374" y="0"/>
            <a:ext cx="3786626" cy="5143500"/>
          </a:xfrm>
          <a:prstGeom prst="rect">
            <a:avLst/>
          </a:prstGeom>
          <a:noFill/>
        </p:spPr>
      </p:pic>
      <p:sp>
        <p:nvSpPr>
          <p:cNvPr id="3" name="TextBox 2"/>
          <p:cNvSpPr txBox="1"/>
          <p:nvPr/>
        </p:nvSpPr>
        <p:spPr>
          <a:xfrm>
            <a:off x="457200" y="514350"/>
            <a:ext cx="4191000" cy="1323439"/>
          </a:xfrm>
          <a:prstGeom prst="rect">
            <a:avLst/>
          </a:prstGeom>
          <a:noFill/>
        </p:spPr>
        <p:txBody>
          <a:bodyPr wrap="square" rtlCol="0">
            <a:spAutoFit/>
          </a:bodyPr>
          <a:lstStyle/>
          <a:p>
            <a:pPr algn="ctr"/>
            <a:r>
              <a:rPr lang="en-US" sz="4000" dirty="0">
                <a:solidFill>
                  <a:schemeClr val="bg1"/>
                </a:solidFill>
              </a:rPr>
              <a:t>GENESIS  14:18-20</a:t>
            </a:r>
          </a:p>
          <a:p>
            <a:pPr algn="ctr"/>
            <a:r>
              <a:rPr lang="en-US" sz="4000" dirty="0">
                <a:solidFill>
                  <a:schemeClr val="bg1"/>
                </a:solidFill>
              </a:rPr>
              <a:t>4,000 years ago</a:t>
            </a:r>
          </a:p>
        </p:txBody>
      </p:sp>
    </p:spTree>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D:\A Bible Photos\Cities &amp; Places\Jerusalem\Aerials\I.1 Jerusalem.jpg"/>
          <p:cNvPicPr>
            <a:picLocks noChangeAspect="1" noChangeArrowheads="1"/>
          </p:cNvPicPr>
          <p:nvPr/>
        </p:nvPicPr>
        <p:blipFill>
          <a:blip r:embed="rId2" cstate="print"/>
          <a:srcRect b="7010"/>
          <a:stretch>
            <a:fillRect/>
          </a:stretch>
        </p:blipFill>
        <p:spPr bwMode="auto">
          <a:xfrm>
            <a:off x="0" y="0"/>
            <a:ext cx="9144000" cy="5143500"/>
          </a:xfrm>
          <a:prstGeom prst="rect">
            <a:avLst/>
          </a:prstGeom>
          <a:noFill/>
        </p:spPr>
      </p:pic>
      <p:sp>
        <p:nvSpPr>
          <p:cNvPr id="3" name="TextBox 2"/>
          <p:cNvSpPr txBox="1"/>
          <p:nvPr/>
        </p:nvSpPr>
        <p:spPr>
          <a:xfrm>
            <a:off x="533400" y="0"/>
            <a:ext cx="8077200" cy="707886"/>
          </a:xfrm>
          <a:prstGeom prst="rect">
            <a:avLst/>
          </a:prstGeom>
          <a:noFill/>
        </p:spPr>
        <p:txBody>
          <a:bodyPr wrap="square" rtlCol="0">
            <a:spAutoFit/>
          </a:bodyPr>
          <a:lstStyle/>
          <a:p>
            <a:pPr algn="ctr"/>
            <a:r>
              <a:rPr lang="en-US" sz="4000" b="1" dirty="0"/>
              <a:t>JOSHUA  10:1-4     3,500 years ago</a:t>
            </a:r>
          </a:p>
        </p:txBody>
      </p:sp>
    </p:spTree>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descr="D:\A Bible Photos\Cities &amp; Places\Jerusalem\Aerials\Jerusalem 01.jpg"/>
          <p:cNvPicPr>
            <a:picLocks noChangeAspect="1" noChangeArrowheads="1"/>
          </p:cNvPicPr>
          <p:nvPr/>
        </p:nvPicPr>
        <p:blipFill>
          <a:blip r:embed="rId2" cstate="print"/>
          <a:srcRect t="17407"/>
          <a:stretch>
            <a:fillRect/>
          </a:stretch>
        </p:blipFill>
        <p:spPr bwMode="auto">
          <a:xfrm>
            <a:off x="0" y="1"/>
            <a:ext cx="8303408" cy="5143500"/>
          </a:xfrm>
          <a:prstGeom prst="rect">
            <a:avLst/>
          </a:prstGeom>
          <a:noFill/>
        </p:spPr>
      </p:pic>
      <p:sp>
        <p:nvSpPr>
          <p:cNvPr id="3" name="TextBox 2"/>
          <p:cNvSpPr txBox="1"/>
          <p:nvPr/>
        </p:nvSpPr>
        <p:spPr>
          <a:xfrm>
            <a:off x="0" y="3820061"/>
            <a:ext cx="4191000" cy="1323439"/>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US" sz="4000" dirty="0">
                <a:solidFill>
                  <a:schemeClr val="bg1"/>
                </a:solidFill>
              </a:rPr>
              <a:t>2 SAMUEL  5:6-9</a:t>
            </a:r>
          </a:p>
          <a:p>
            <a:pPr algn="ctr"/>
            <a:r>
              <a:rPr lang="en-US" sz="4000" dirty="0">
                <a:solidFill>
                  <a:schemeClr val="bg1"/>
                </a:solidFill>
              </a:rPr>
              <a:t>3,000 years ago</a:t>
            </a:r>
          </a:p>
        </p:txBody>
      </p:sp>
      <p:pic>
        <p:nvPicPr>
          <p:cNvPr id="3074" name="Picture 2" descr="D:\A Bible Photos\Cities &amp; Places\Jerusalem\Aerials\I.2 Jerusalem.jpg"/>
          <p:cNvPicPr>
            <a:picLocks noChangeAspect="1" noChangeArrowheads="1"/>
          </p:cNvPicPr>
          <p:nvPr/>
        </p:nvPicPr>
        <p:blipFill>
          <a:blip r:embed="rId3" cstate="print"/>
          <a:srcRect/>
          <a:stretch>
            <a:fillRect/>
          </a:stretch>
        </p:blipFill>
        <p:spPr bwMode="auto">
          <a:xfrm>
            <a:off x="5306560" y="0"/>
            <a:ext cx="3837440" cy="5143500"/>
          </a:xfrm>
          <a:prstGeom prst="rect">
            <a:avLst/>
          </a:prstGeom>
          <a:noFill/>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3074"/>
                                        </p:tgtEl>
                                      </p:cBhvr>
                                    </p:animEffect>
                                    <p:set>
                                      <p:cBhvr>
                                        <p:cTn id="7" dur="1" fill="hold">
                                          <p:stCondLst>
                                            <p:cond delay="499"/>
                                          </p:stCondLst>
                                        </p:cTn>
                                        <p:tgtEl>
                                          <p:spTgt spid="3074"/>
                                        </p:tgtEl>
                                        <p:attrNameLst>
                                          <p:attrName>style.visibility</p:attrName>
                                        </p:attrNameLst>
                                      </p:cBhvr>
                                      <p:to>
                                        <p:strVal val="hidden"/>
                                      </p:to>
                                    </p:set>
                                  </p:childTnLst>
                                </p:cTn>
                              </p:par>
                              <p:par>
                                <p:cTn id="8" presetID="10" presetClass="entr" presetSubtype="0" fill="hold" nodeType="withEffect">
                                  <p:stCondLst>
                                    <p:cond delay="0"/>
                                  </p:stCondLst>
                                  <p:childTnLst>
                                    <p:set>
                                      <p:cBhvr>
                                        <p:cTn id="9" dur="1" fill="hold">
                                          <p:stCondLst>
                                            <p:cond delay="0"/>
                                          </p:stCondLst>
                                        </p:cTn>
                                        <p:tgtEl>
                                          <p:spTgt spid="3075"/>
                                        </p:tgtEl>
                                        <p:attrNameLst>
                                          <p:attrName>style.visibility</p:attrName>
                                        </p:attrNameLst>
                                      </p:cBhvr>
                                      <p:to>
                                        <p:strVal val="visible"/>
                                      </p:to>
                                    </p:set>
                                    <p:animEffect transition="in" filter="fade">
                                      <p:cBhvr>
                                        <p:cTn id="10" dur="500"/>
                                        <p:tgtEl>
                                          <p:spTgt spid="30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5" name="Picture 1" descr="D:\A Bible Photos\Cities &amp; Places\Jerusalem\Aerials\Jerusalem Aerial and Kidron.jpg"/>
          <p:cNvPicPr>
            <a:picLocks noChangeAspect="1" noChangeArrowheads="1"/>
          </p:cNvPicPr>
          <p:nvPr/>
        </p:nvPicPr>
        <p:blipFill>
          <a:blip r:embed="rId2" cstate="print"/>
          <a:srcRect b="16253"/>
          <a:stretch>
            <a:fillRect/>
          </a:stretch>
        </p:blipFill>
        <p:spPr bwMode="auto">
          <a:xfrm>
            <a:off x="0" y="0"/>
            <a:ext cx="9144000" cy="5143500"/>
          </a:xfrm>
          <a:prstGeom prst="rect">
            <a:avLst/>
          </a:prstGeom>
          <a:noFill/>
        </p:spPr>
      </p:pic>
      <p:sp>
        <p:nvSpPr>
          <p:cNvPr id="3" name="TextBox 2"/>
          <p:cNvSpPr txBox="1"/>
          <p:nvPr/>
        </p:nvSpPr>
        <p:spPr>
          <a:xfrm>
            <a:off x="0" y="4620280"/>
            <a:ext cx="4724400" cy="523220"/>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US" sz="2800" b="1" dirty="0"/>
              <a:t>1 KINGS 6:1, 38    966-959 BC    </a:t>
            </a:r>
          </a:p>
        </p:txBody>
      </p:sp>
    </p:spTree>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B252588-ED58-4C7F-8EF0-9D4F22DDB419}"/>
              </a:ext>
            </a:extLst>
          </p:cNvPr>
          <p:cNvPicPr>
            <a:picLocks noChangeAspect="1"/>
          </p:cNvPicPr>
          <p:nvPr/>
        </p:nvPicPr>
        <p:blipFill rotWithShape="1">
          <a:blip r:embed="rId2">
            <a:extLst>
              <a:ext uri="{28A0092B-C50C-407E-A947-70E740481C1C}">
                <a14:useLocalDpi xmlns:a14="http://schemas.microsoft.com/office/drawing/2010/main" val="0"/>
              </a:ext>
            </a:extLst>
          </a:blip>
          <a:srcRect l="13564" t="17407" r="13564" b="10000"/>
          <a:stretch/>
        </p:blipFill>
        <p:spPr>
          <a:xfrm>
            <a:off x="583164" y="0"/>
            <a:ext cx="7977673" cy="5143500"/>
          </a:xfrm>
          <a:prstGeom prst="rect">
            <a:avLst/>
          </a:prstGeom>
        </p:spPr>
      </p:pic>
    </p:spTree>
    <p:extLst>
      <p:ext uri="{BB962C8B-B14F-4D97-AF65-F5344CB8AC3E}">
        <p14:creationId xmlns:p14="http://schemas.microsoft.com/office/powerpoint/2010/main" val="721818826"/>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Image result for jerusalem aerial">
            <a:extLst>
              <a:ext uri="{FF2B5EF4-FFF2-40B4-BE49-F238E27FC236}">
                <a16:creationId xmlns:a16="http://schemas.microsoft.com/office/drawing/2014/main" id="{C9E4A185-0CAF-4B22-B7D4-1C929DC9D81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0"/>
            <a:ext cx="6858000" cy="51435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0" y="0"/>
            <a:ext cx="9144000" cy="523220"/>
          </a:xfrm>
          <a:prstGeom prst="rect">
            <a:avLst/>
          </a:prstGeom>
          <a:noFill/>
        </p:spPr>
        <p:txBody>
          <a:bodyPr wrap="square" rtlCol="0">
            <a:spAutoFit/>
          </a:bodyPr>
          <a:lstStyle/>
          <a:p>
            <a:pPr algn="ctr"/>
            <a:r>
              <a:rPr lang="en-US" sz="2800" b="1" dirty="0"/>
              <a:t>2 Kings 18:1-8     2,700 years ago</a:t>
            </a:r>
          </a:p>
        </p:txBody>
      </p:sp>
    </p:spTree>
    <p:extLst>
      <p:ext uri="{BB962C8B-B14F-4D97-AF65-F5344CB8AC3E}">
        <p14:creationId xmlns:p14="http://schemas.microsoft.com/office/powerpoint/2010/main" val="2135459191"/>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3EFA1BC-1FCA-4226-B6D3-9659500434DE}"/>
              </a:ext>
            </a:extLst>
          </p:cNvPr>
          <p:cNvPicPr>
            <a:picLocks noChangeAspect="1"/>
          </p:cNvPicPr>
          <p:nvPr/>
        </p:nvPicPr>
        <p:blipFill rotWithShape="1">
          <a:blip r:embed="rId2">
            <a:extLst>
              <a:ext uri="{28A0092B-C50C-407E-A947-70E740481C1C}">
                <a14:useLocalDpi xmlns:a14="http://schemas.microsoft.com/office/drawing/2010/main" val="0"/>
              </a:ext>
            </a:extLst>
          </a:blip>
          <a:srcRect b="14445"/>
          <a:stretch/>
        </p:blipFill>
        <p:spPr>
          <a:xfrm>
            <a:off x="0" y="0"/>
            <a:ext cx="9144000" cy="5143500"/>
          </a:xfrm>
          <a:prstGeom prst="rect">
            <a:avLst/>
          </a:prstGeom>
        </p:spPr>
      </p:pic>
      <p:sp>
        <p:nvSpPr>
          <p:cNvPr id="2" name="TextBox 1">
            <a:extLst>
              <a:ext uri="{FF2B5EF4-FFF2-40B4-BE49-F238E27FC236}">
                <a16:creationId xmlns:a16="http://schemas.microsoft.com/office/drawing/2014/main" id="{0C250E16-D7E9-426E-9354-10140758FE2A}"/>
              </a:ext>
            </a:extLst>
          </p:cNvPr>
          <p:cNvSpPr txBox="1"/>
          <p:nvPr/>
        </p:nvSpPr>
        <p:spPr>
          <a:xfrm>
            <a:off x="266700" y="666750"/>
            <a:ext cx="8610600" cy="2708434"/>
          </a:xfrm>
          <a:prstGeom prst="rect">
            <a:avLst/>
          </a:prstGeom>
          <a:noFill/>
        </p:spPr>
        <p:txBody>
          <a:bodyPr wrap="square" rtlCol="0">
            <a:spAutoFit/>
          </a:bodyPr>
          <a:lstStyle/>
          <a:p>
            <a:pPr algn="just"/>
            <a:r>
              <a:rPr lang="en-US" sz="2600" b="1" dirty="0">
                <a:solidFill>
                  <a:schemeClr val="bg1"/>
                </a:solidFill>
              </a:rPr>
              <a:t>2 Kings 20:20   “As for the other events of Hezekiah’s reign, all his achievements and how he made the pool and the tunnel by which he brought water into the city…”</a:t>
            </a:r>
          </a:p>
          <a:p>
            <a:pPr algn="just"/>
            <a:endParaRPr lang="en-US" sz="1400" b="1" dirty="0">
              <a:solidFill>
                <a:schemeClr val="bg1"/>
              </a:solidFill>
            </a:endParaRPr>
          </a:p>
          <a:p>
            <a:pPr algn="just"/>
            <a:r>
              <a:rPr lang="en-US" sz="2600" b="1" dirty="0">
                <a:solidFill>
                  <a:schemeClr val="bg1"/>
                </a:solidFill>
              </a:rPr>
              <a:t>2 Chronicles 32:30 “It was Hezekiah who blocked the upper outlet of the Gihon spring and channeled the water down to the west side of the City of David.”</a:t>
            </a:r>
            <a:endParaRPr lang="en-US" dirty="0">
              <a:solidFill>
                <a:schemeClr val="bg1"/>
              </a:solidFill>
            </a:endParaRPr>
          </a:p>
        </p:txBody>
      </p:sp>
      <p:sp>
        <p:nvSpPr>
          <p:cNvPr id="3" name="TextBox 2">
            <a:extLst>
              <a:ext uri="{FF2B5EF4-FFF2-40B4-BE49-F238E27FC236}">
                <a16:creationId xmlns:a16="http://schemas.microsoft.com/office/drawing/2014/main" id="{4FBB97A1-BA35-457F-BF67-076ACAFC771E}"/>
              </a:ext>
            </a:extLst>
          </p:cNvPr>
          <p:cNvSpPr txBox="1"/>
          <p:nvPr/>
        </p:nvSpPr>
        <p:spPr>
          <a:xfrm>
            <a:off x="0" y="0"/>
            <a:ext cx="9144000" cy="553998"/>
          </a:xfrm>
          <a:prstGeom prst="rect">
            <a:avLst/>
          </a:prstGeom>
          <a:noFill/>
        </p:spPr>
        <p:txBody>
          <a:bodyPr wrap="square" rtlCol="0">
            <a:spAutoFit/>
          </a:bodyPr>
          <a:lstStyle/>
          <a:p>
            <a:pPr algn="ctr"/>
            <a:r>
              <a:rPr lang="en-US" sz="3000" b="1" u="sng" dirty="0">
                <a:solidFill>
                  <a:schemeClr val="bg1"/>
                </a:solidFill>
              </a:rPr>
              <a:t>Hezekiah:  11 chapters, named 129  times in scripture</a:t>
            </a:r>
          </a:p>
        </p:txBody>
      </p:sp>
    </p:spTree>
    <p:extLst>
      <p:ext uri="{BB962C8B-B14F-4D97-AF65-F5344CB8AC3E}">
        <p14:creationId xmlns:p14="http://schemas.microsoft.com/office/powerpoint/2010/main" val="153812064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fade">
                                      <p:cBhvr>
                                        <p:cTn id="12"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Rectangle 2" hidden="1"/>
          <p:cNvSpPr>
            <a:spLocks noGrp="1" noChangeArrowheads="1"/>
          </p:cNvSpPr>
          <p:nvPr>
            <p:ph type="title"/>
          </p:nvPr>
        </p:nvSpPr>
        <p:spPr/>
        <p:txBody>
          <a:bodyPr/>
          <a:lstStyle/>
          <a:p>
            <a:r>
              <a:rPr lang="en-US" sz="1800">
                <a:solidFill>
                  <a:schemeClr val="bg1"/>
                </a:solidFill>
              </a:rPr>
              <a:t>City of David aerial from east close-up</a:t>
            </a:r>
            <a:endParaRPr lang="en-US"/>
          </a:p>
        </p:txBody>
      </p:sp>
      <p:pic>
        <p:nvPicPr>
          <p:cNvPr id="275459" name="Picture 3" descr="City of David aerial from east2 closeup"/>
          <p:cNvPicPr preferRelativeResize="0">
            <a:picLocks noChangeAspect="1" noChangeArrowheads="1"/>
          </p:cNvPicPr>
          <p:nvPr>
            <p:custDataLst>
              <p:tags r:id="rId1"/>
            </p:custDataLst>
          </p:nvPr>
        </p:nvPicPr>
        <p:blipFill>
          <a:blip r:embed="rId3" cstate="print"/>
          <a:srcRect/>
          <a:stretch>
            <a:fillRect/>
          </a:stretch>
        </p:blipFill>
        <p:spPr bwMode="auto">
          <a:xfrm>
            <a:off x="1139428" y="4763"/>
            <a:ext cx="6865145" cy="5133975"/>
          </a:xfrm>
          <a:prstGeom prst="rect">
            <a:avLst/>
          </a:prstGeom>
          <a:noFill/>
          <a:ln w="9525">
            <a:noFill/>
            <a:miter lim="800000"/>
            <a:headEnd/>
            <a:tailEnd/>
          </a:ln>
          <a:effectLst/>
        </p:spPr>
      </p:pic>
      <p:sp>
        <p:nvSpPr>
          <p:cNvPr id="275460" name="Text Box 4"/>
          <p:cNvSpPr txBox="1">
            <a:spLocks noChangeArrowheads="1"/>
          </p:cNvSpPr>
          <p:nvPr/>
        </p:nvSpPr>
        <p:spPr bwMode="auto">
          <a:xfrm>
            <a:off x="2571750" y="4800600"/>
            <a:ext cx="4114800" cy="342900"/>
          </a:xfrm>
          <a:prstGeom prst="rect">
            <a:avLst/>
          </a:prstGeom>
          <a:solidFill>
            <a:schemeClr val="tx1">
              <a:alpha val="50000"/>
            </a:schemeClr>
          </a:solidFill>
          <a:ln w="9525">
            <a:noFill/>
            <a:miter lim="800000"/>
            <a:headEnd/>
            <a:tailEnd/>
          </a:ln>
          <a:effectLst/>
        </p:spPr>
        <p:txBody>
          <a:bodyPr/>
          <a:lstStyle/>
          <a:p>
            <a:pPr algn="ctr"/>
            <a:r>
              <a:rPr lang="en-US" sz="1350">
                <a:solidFill>
                  <a:schemeClr val="bg1"/>
                </a:solidFill>
              </a:rPr>
              <a:t>City of David aerial from east close-up</a:t>
            </a:r>
          </a:p>
        </p:txBody>
      </p:sp>
      <p:sp>
        <p:nvSpPr>
          <p:cNvPr id="275462" name="Line 6"/>
          <p:cNvSpPr>
            <a:spLocks noChangeShapeType="1"/>
          </p:cNvSpPr>
          <p:nvPr/>
        </p:nvSpPr>
        <p:spPr bwMode="auto">
          <a:xfrm flipH="1">
            <a:off x="5372100" y="2857500"/>
            <a:ext cx="57150" cy="457200"/>
          </a:xfrm>
          <a:prstGeom prst="line">
            <a:avLst/>
          </a:prstGeom>
          <a:noFill/>
          <a:ln w="28575">
            <a:solidFill>
              <a:schemeClr val="bg1"/>
            </a:solidFill>
            <a:round/>
            <a:headEnd/>
            <a:tailEnd type="triangle" w="med" len="med"/>
          </a:ln>
          <a:effectLst/>
        </p:spPr>
        <p:txBody>
          <a:bodyPr/>
          <a:lstStyle/>
          <a:p>
            <a:endParaRPr lang="en-US" sz="1350"/>
          </a:p>
        </p:txBody>
      </p:sp>
      <p:sp>
        <p:nvSpPr>
          <p:cNvPr id="275463" name="Line 7"/>
          <p:cNvSpPr>
            <a:spLocks noChangeShapeType="1"/>
          </p:cNvSpPr>
          <p:nvPr/>
        </p:nvSpPr>
        <p:spPr bwMode="auto">
          <a:xfrm flipH="1">
            <a:off x="5772150" y="3257550"/>
            <a:ext cx="571500" cy="0"/>
          </a:xfrm>
          <a:prstGeom prst="line">
            <a:avLst/>
          </a:prstGeom>
          <a:noFill/>
          <a:ln w="28575">
            <a:solidFill>
              <a:schemeClr val="bg1"/>
            </a:solidFill>
            <a:round/>
            <a:headEnd/>
            <a:tailEnd type="triangle" w="med" len="med"/>
          </a:ln>
          <a:effectLst/>
        </p:spPr>
        <p:txBody>
          <a:bodyPr/>
          <a:lstStyle/>
          <a:p>
            <a:endParaRPr lang="en-US" sz="1350"/>
          </a:p>
        </p:txBody>
      </p:sp>
      <p:sp>
        <p:nvSpPr>
          <p:cNvPr id="275465" name="Text Box 9"/>
          <p:cNvSpPr txBox="1">
            <a:spLocks noChangeArrowheads="1"/>
          </p:cNvSpPr>
          <p:nvPr/>
        </p:nvSpPr>
        <p:spPr bwMode="auto">
          <a:xfrm>
            <a:off x="4712494" y="2496741"/>
            <a:ext cx="1091966" cy="300082"/>
          </a:xfrm>
          <a:prstGeom prst="rect">
            <a:avLst/>
          </a:prstGeom>
          <a:solidFill>
            <a:schemeClr val="tx1">
              <a:alpha val="50000"/>
            </a:schemeClr>
          </a:solidFill>
          <a:ln w="9525">
            <a:noFill/>
            <a:miter lim="800000"/>
            <a:headEnd/>
            <a:tailEnd/>
          </a:ln>
          <a:effectLst/>
        </p:spPr>
        <p:txBody>
          <a:bodyPr wrap="none">
            <a:spAutoFit/>
          </a:bodyPr>
          <a:lstStyle/>
          <a:p>
            <a:r>
              <a:rPr lang="en-US" sz="1350">
                <a:solidFill>
                  <a:schemeClr val="bg1"/>
                </a:solidFill>
              </a:rPr>
              <a:t>Gihon Spring</a:t>
            </a:r>
          </a:p>
        </p:txBody>
      </p:sp>
      <p:sp>
        <p:nvSpPr>
          <p:cNvPr id="15" name="Line 5"/>
          <p:cNvSpPr>
            <a:spLocks noChangeShapeType="1"/>
          </p:cNvSpPr>
          <p:nvPr/>
        </p:nvSpPr>
        <p:spPr bwMode="auto">
          <a:xfrm>
            <a:off x="2060584" y="2270480"/>
            <a:ext cx="366713" cy="571500"/>
          </a:xfrm>
          <a:prstGeom prst="line">
            <a:avLst/>
          </a:prstGeom>
          <a:noFill/>
          <a:ln w="28575">
            <a:solidFill>
              <a:schemeClr val="bg1"/>
            </a:solidFill>
            <a:round/>
            <a:headEnd/>
            <a:tailEnd type="triangle" w="med" len="med"/>
          </a:ln>
          <a:effectLst/>
        </p:spPr>
        <p:txBody>
          <a:bodyPr/>
          <a:lstStyle/>
          <a:p>
            <a:endParaRPr lang="en-US" sz="1350"/>
          </a:p>
        </p:txBody>
      </p:sp>
      <p:sp>
        <p:nvSpPr>
          <p:cNvPr id="16" name="Text Box 6"/>
          <p:cNvSpPr txBox="1">
            <a:spLocks noChangeArrowheads="1"/>
          </p:cNvSpPr>
          <p:nvPr/>
        </p:nvSpPr>
        <p:spPr bwMode="auto">
          <a:xfrm>
            <a:off x="1374784" y="1966871"/>
            <a:ext cx="1187889" cy="300082"/>
          </a:xfrm>
          <a:prstGeom prst="rect">
            <a:avLst/>
          </a:prstGeom>
          <a:solidFill>
            <a:schemeClr val="tx1">
              <a:alpha val="50000"/>
            </a:schemeClr>
          </a:solidFill>
          <a:ln w="9525">
            <a:noFill/>
            <a:miter lim="800000"/>
            <a:headEnd/>
            <a:tailEnd/>
          </a:ln>
          <a:effectLst/>
        </p:spPr>
        <p:txBody>
          <a:bodyPr wrap="none">
            <a:spAutoFit/>
          </a:bodyPr>
          <a:lstStyle/>
          <a:p>
            <a:r>
              <a:rPr lang="en-US" sz="1350" dirty="0">
                <a:solidFill>
                  <a:schemeClr val="bg1"/>
                </a:solidFill>
              </a:rPr>
              <a:t>Pool of Siloam</a:t>
            </a:r>
          </a:p>
        </p:txBody>
      </p:sp>
    </p:spTree>
    <p:extLst>
      <p:ext uri="{BB962C8B-B14F-4D97-AF65-F5344CB8AC3E}">
        <p14:creationId xmlns:p14="http://schemas.microsoft.com/office/powerpoint/2010/main" val="1319882377"/>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01971C9-23BE-4F6D-BCD1-B2EBACEFBDB3}"/>
              </a:ext>
            </a:extLst>
          </p:cNvPr>
          <p:cNvPicPr>
            <a:picLocks noChangeAspect="1"/>
          </p:cNvPicPr>
          <p:nvPr/>
        </p:nvPicPr>
        <p:blipFill rotWithShape="1">
          <a:blip r:embed="rId2">
            <a:extLst>
              <a:ext uri="{28A0092B-C50C-407E-A947-70E740481C1C}">
                <a14:useLocalDpi xmlns:a14="http://schemas.microsoft.com/office/drawing/2010/main" val="0"/>
              </a:ext>
            </a:extLst>
          </a:blip>
          <a:srcRect t="8519"/>
          <a:stretch/>
        </p:blipFill>
        <p:spPr>
          <a:xfrm>
            <a:off x="0" y="0"/>
            <a:ext cx="8070501" cy="5143500"/>
          </a:xfrm>
          <a:prstGeom prst="rect">
            <a:avLst/>
          </a:prstGeom>
        </p:spPr>
      </p:pic>
      <p:sp>
        <p:nvSpPr>
          <p:cNvPr id="4" name="Rectangle 3">
            <a:extLst>
              <a:ext uri="{FF2B5EF4-FFF2-40B4-BE49-F238E27FC236}">
                <a16:creationId xmlns:a16="http://schemas.microsoft.com/office/drawing/2014/main" id="{C8EFEB73-59A2-4CB6-A41D-BB613E513A17}"/>
              </a:ext>
            </a:extLst>
          </p:cNvPr>
          <p:cNvSpPr/>
          <p:nvPr/>
        </p:nvSpPr>
        <p:spPr>
          <a:xfrm>
            <a:off x="2057400" y="4743390"/>
            <a:ext cx="7086600" cy="400110"/>
          </a:xfrm>
          <a:prstGeom prst="rect">
            <a:avLst/>
          </a:prstGeom>
        </p:spPr>
        <p:style>
          <a:lnRef idx="0">
            <a:schemeClr val="dk1"/>
          </a:lnRef>
          <a:fillRef idx="3">
            <a:schemeClr val="dk1"/>
          </a:fillRef>
          <a:effectRef idx="3">
            <a:schemeClr val="dk1"/>
          </a:effectRef>
          <a:fontRef idx="minor">
            <a:schemeClr val="lt1"/>
          </a:fontRef>
        </p:style>
        <p:txBody>
          <a:bodyPr wrap="square">
            <a:spAutoFit/>
          </a:bodyPr>
          <a:lstStyle/>
          <a:p>
            <a:pPr algn="r"/>
            <a:r>
              <a:rPr lang="en-US" sz="2000" b="1" dirty="0">
                <a:solidFill>
                  <a:schemeClr val="bg1"/>
                </a:solidFill>
              </a:rPr>
              <a:t>100’ deep under rock,  1,750 feet long (straight line of 1,070 feet)</a:t>
            </a:r>
          </a:p>
        </p:txBody>
      </p:sp>
      <p:sp>
        <p:nvSpPr>
          <p:cNvPr id="5" name="Rectangle 4">
            <a:extLst>
              <a:ext uri="{FF2B5EF4-FFF2-40B4-BE49-F238E27FC236}">
                <a16:creationId xmlns:a16="http://schemas.microsoft.com/office/drawing/2014/main" id="{A3382A21-31A1-4BC5-97FB-25C4C6643F3C}"/>
              </a:ext>
            </a:extLst>
          </p:cNvPr>
          <p:cNvSpPr/>
          <p:nvPr/>
        </p:nvSpPr>
        <p:spPr>
          <a:xfrm>
            <a:off x="0" y="0"/>
            <a:ext cx="4343400" cy="400110"/>
          </a:xfrm>
          <a:prstGeom prst="rect">
            <a:avLst/>
          </a:prstGeom>
        </p:spPr>
        <p:style>
          <a:lnRef idx="0">
            <a:schemeClr val="dk1"/>
          </a:lnRef>
          <a:fillRef idx="3">
            <a:schemeClr val="dk1"/>
          </a:fillRef>
          <a:effectRef idx="3">
            <a:schemeClr val="dk1"/>
          </a:effectRef>
          <a:fontRef idx="minor">
            <a:schemeClr val="lt1"/>
          </a:fontRef>
        </p:style>
        <p:txBody>
          <a:bodyPr wrap="square">
            <a:spAutoFit/>
          </a:bodyPr>
          <a:lstStyle/>
          <a:p>
            <a:r>
              <a:rPr lang="en-US" sz="2000" b="1" dirty="0">
                <a:solidFill>
                  <a:schemeClr val="bg1"/>
                </a:solidFill>
              </a:rPr>
              <a:t>Only 11 ¾” slope in a fifth of a mile </a:t>
            </a:r>
            <a:r>
              <a:rPr lang="en-US" sz="2000" b="1" i="1" dirty="0">
                <a:solidFill>
                  <a:schemeClr val="bg1"/>
                </a:solidFill>
              </a:rPr>
              <a:t>!</a:t>
            </a:r>
          </a:p>
        </p:txBody>
      </p:sp>
    </p:spTree>
    <p:extLst>
      <p:ext uri="{BB962C8B-B14F-4D97-AF65-F5344CB8AC3E}">
        <p14:creationId xmlns:p14="http://schemas.microsoft.com/office/powerpoint/2010/main" val="194551534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Diagram of Hezekiah's Tunnel">
            <a:extLst>
              <a:ext uri="{FF2B5EF4-FFF2-40B4-BE49-F238E27FC236}">
                <a16:creationId xmlns:a16="http://schemas.microsoft.com/office/drawing/2014/main" id="{058FF2A8-5855-4AA8-A7FA-40100D7B9F3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7250" y="0"/>
            <a:ext cx="7427913" cy="5143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396812"/>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J:\A Bible Photos\2011 Israel Trip\Day 13 Monday May 9\02 Photo\2011-05-09\057.JPG"/>
          <p:cNvPicPr>
            <a:picLocks noChangeAspect="1" noChangeArrowheads="1"/>
          </p:cNvPicPr>
          <p:nvPr/>
        </p:nvPicPr>
        <p:blipFill>
          <a:blip r:embed="rId2" cstate="print"/>
          <a:srcRect/>
          <a:stretch>
            <a:fillRect/>
          </a:stretch>
        </p:blipFill>
        <p:spPr bwMode="auto">
          <a:xfrm>
            <a:off x="5286375" y="-4994"/>
            <a:ext cx="3857625" cy="5143500"/>
          </a:xfrm>
          <a:prstGeom prst="rect">
            <a:avLst/>
          </a:prstGeom>
          <a:noFill/>
        </p:spPr>
      </p:pic>
      <p:pic>
        <p:nvPicPr>
          <p:cNvPr id="3" name="Picture 2" descr="J:\A Bible Photos\2011 Israel Trip\Day 13 Monday May 9\02 Photo\2011-05-09\067.JPG">
            <a:extLst>
              <a:ext uri="{FF2B5EF4-FFF2-40B4-BE49-F238E27FC236}">
                <a16:creationId xmlns:a16="http://schemas.microsoft.com/office/drawing/2014/main" id="{A23DAB77-726D-4C0B-9F16-42D8FAB3038C}"/>
              </a:ext>
            </a:extLst>
          </p:cNvPr>
          <p:cNvPicPr>
            <a:picLocks noChangeAspect="1" noChangeArrowheads="1"/>
          </p:cNvPicPr>
          <p:nvPr/>
        </p:nvPicPr>
        <p:blipFill rotWithShape="1">
          <a:blip r:embed="rId3" cstate="print"/>
          <a:srcRect t="18889"/>
          <a:stretch/>
        </p:blipFill>
        <p:spPr bwMode="auto">
          <a:xfrm>
            <a:off x="0" y="0"/>
            <a:ext cx="4755976" cy="5143500"/>
          </a:xfrm>
          <a:prstGeom prst="rect">
            <a:avLst/>
          </a:prstGeom>
          <a:noFill/>
        </p:spPr>
      </p:pic>
    </p:spTree>
    <p:extLst>
      <p:ext uri="{BB962C8B-B14F-4D97-AF65-F5344CB8AC3E}">
        <p14:creationId xmlns:p14="http://schemas.microsoft.com/office/powerpoint/2010/main" val="381530003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338"/>
                                        </p:tgtEl>
                                        <p:attrNameLst>
                                          <p:attrName>style.visibility</p:attrName>
                                        </p:attrNameLst>
                                      </p:cBhvr>
                                      <p:to>
                                        <p:strVal val="visible"/>
                                      </p:to>
                                    </p:set>
                                    <p:animEffect transition="in" filter="fade">
                                      <p:cBhvr>
                                        <p:cTn id="7" dur="500"/>
                                        <p:tgtEl>
                                          <p:spTgt spid="143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2" hidden="1"/>
          <p:cNvSpPr>
            <a:spLocks noGrp="1" noChangeArrowheads="1"/>
          </p:cNvSpPr>
          <p:nvPr>
            <p:ph type="title"/>
          </p:nvPr>
        </p:nvSpPr>
        <p:spPr/>
        <p:txBody>
          <a:bodyPr/>
          <a:lstStyle/>
          <a:p>
            <a:r>
              <a:rPr lang="en-US"/>
              <a:t>Gihon Spring</a:t>
            </a:r>
          </a:p>
        </p:txBody>
      </p:sp>
      <p:pic>
        <p:nvPicPr>
          <p:cNvPr id="198659" name="Picture 3" descr="Gihon Spring"/>
          <p:cNvPicPr preferRelativeResize="0">
            <a:picLocks noChangeAspect="1" noChangeArrowheads="1"/>
          </p:cNvPicPr>
          <p:nvPr>
            <p:custDataLst>
              <p:tags r:id="rId1"/>
            </p:custDataLst>
          </p:nvPr>
        </p:nvPicPr>
        <p:blipFill>
          <a:blip r:embed="rId4" cstate="print"/>
          <a:srcRect/>
          <a:stretch>
            <a:fillRect/>
          </a:stretch>
        </p:blipFill>
        <p:spPr bwMode="auto">
          <a:xfrm>
            <a:off x="2640806" y="-3573"/>
            <a:ext cx="3863579" cy="5149454"/>
          </a:xfrm>
          <a:prstGeom prst="rect">
            <a:avLst/>
          </a:prstGeom>
          <a:noFill/>
          <a:ln w="9525">
            <a:noFill/>
            <a:miter lim="800000"/>
            <a:headEnd/>
            <a:tailEnd/>
          </a:ln>
          <a:effectLst/>
        </p:spPr>
      </p:pic>
      <p:sp>
        <p:nvSpPr>
          <p:cNvPr id="2" name="TextBox 1">
            <a:extLst>
              <a:ext uri="{FF2B5EF4-FFF2-40B4-BE49-F238E27FC236}">
                <a16:creationId xmlns:a16="http://schemas.microsoft.com/office/drawing/2014/main" id="{51931887-8BD3-411E-B870-22AE80CD2812}"/>
              </a:ext>
            </a:extLst>
          </p:cNvPr>
          <p:cNvSpPr txBox="1"/>
          <p:nvPr/>
        </p:nvSpPr>
        <p:spPr>
          <a:xfrm>
            <a:off x="0" y="590550"/>
            <a:ext cx="2640806" cy="646331"/>
          </a:xfrm>
          <a:prstGeom prst="rect">
            <a:avLst/>
          </a:prstGeom>
          <a:noFill/>
        </p:spPr>
        <p:txBody>
          <a:bodyPr wrap="square" rtlCol="0">
            <a:spAutoFit/>
          </a:bodyPr>
          <a:lstStyle/>
          <a:p>
            <a:r>
              <a:rPr lang="en-US" sz="3600" b="1" dirty="0">
                <a:solidFill>
                  <a:schemeClr val="bg1"/>
                </a:solidFill>
              </a:rPr>
              <a:t>Gihon Spring</a:t>
            </a:r>
          </a:p>
        </p:txBody>
      </p:sp>
    </p:spTree>
    <p:extLst>
      <p:ext uri="{BB962C8B-B14F-4D97-AF65-F5344CB8AC3E}">
        <p14:creationId xmlns:p14="http://schemas.microsoft.com/office/powerpoint/2010/main" val="458583741"/>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hidden="1"/>
          <p:cNvSpPr>
            <a:spLocks noGrp="1" noChangeArrowheads="1"/>
          </p:cNvSpPr>
          <p:nvPr>
            <p:ph type="title"/>
          </p:nvPr>
        </p:nvSpPr>
        <p:spPr/>
        <p:txBody>
          <a:bodyPr/>
          <a:lstStyle/>
          <a:p>
            <a:r>
              <a:rPr lang="en-US">
                <a:solidFill>
                  <a:schemeClr val="bg1"/>
                </a:solidFill>
              </a:rPr>
              <a:t>Hezekiah's Tunnel</a:t>
            </a:r>
          </a:p>
        </p:txBody>
      </p:sp>
      <p:pic>
        <p:nvPicPr>
          <p:cNvPr id="69635" name="Picture 3" descr="Hezekiah's Tunnel3, tb n031200 sr"/>
          <p:cNvPicPr preferRelativeResize="0">
            <a:picLocks noChangeAspect="1" noChangeArrowheads="1"/>
          </p:cNvPicPr>
          <p:nvPr>
            <p:custDataLst>
              <p:tags r:id="rId1"/>
            </p:custDataLst>
          </p:nvPr>
        </p:nvPicPr>
        <p:blipFill>
          <a:blip r:embed="rId4" cstate="print"/>
          <a:srcRect/>
          <a:stretch>
            <a:fillRect/>
          </a:stretch>
        </p:blipFill>
        <p:spPr bwMode="auto">
          <a:xfrm>
            <a:off x="1119188" y="-17860"/>
            <a:ext cx="6905625" cy="5179220"/>
          </a:xfrm>
          <a:prstGeom prst="rect">
            <a:avLst/>
          </a:prstGeom>
          <a:noFill/>
          <a:ln w="101600" cmpd="thinThick">
            <a:noFill/>
            <a:miter lim="800000"/>
            <a:headEnd/>
            <a:tailEnd/>
          </a:ln>
          <a:effectLst/>
        </p:spPr>
      </p:pic>
    </p:spTree>
    <p:extLst>
      <p:ext uri="{BB962C8B-B14F-4D97-AF65-F5344CB8AC3E}">
        <p14:creationId xmlns:p14="http://schemas.microsoft.com/office/powerpoint/2010/main" val="2559625485"/>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2" hidden="1"/>
          <p:cNvSpPr>
            <a:spLocks noGrp="1" noChangeArrowheads="1"/>
          </p:cNvSpPr>
          <p:nvPr>
            <p:ph type="title"/>
          </p:nvPr>
        </p:nvSpPr>
        <p:spPr/>
        <p:txBody>
          <a:bodyPr/>
          <a:lstStyle/>
          <a:p>
            <a:r>
              <a:rPr lang="en-US"/>
              <a:t>Hezekiah's Tunnel</a:t>
            </a:r>
          </a:p>
        </p:txBody>
      </p:sp>
      <p:pic>
        <p:nvPicPr>
          <p:cNvPr id="203779" name="Picture 3" descr="Hezekiah's Tunnel"/>
          <p:cNvPicPr preferRelativeResize="0">
            <a:picLocks noChangeAspect="1" noChangeArrowheads="1"/>
          </p:cNvPicPr>
          <p:nvPr>
            <p:custDataLst>
              <p:tags r:id="rId1"/>
            </p:custDataLst>
          </p:nvPr>
        </p:nvPicPr>
        <p:blipFill>
          <a:blip r:embed="rId4" cstate="print"/>
          <a:srcRect/>
          <a:stretch>
            <a:fillRect/>
          </a:stretch>
        </p:blipFill>
        <p:spPr bwMode="auto">
          <a:xfrm>
            <a:off x="1125140" y="-13098"/>
            <a:ext cx="6892529" cy="5169695"/>
          </a:xfrm>
          <a:prstGeom prst="rect">
            <a:avLst/>
          </a:prstGeom>
          <a:noFill/>
          <a:ln w="9525">
            <a:noFill/>
            <a:miter lim="800000"/>
            <a:headEnd/>
            <a:tailEnd/>
          </a:ln>
          <a:effectLst/>
        </p:spPr>
      </p:pic>
    </p:spTree>
    <p:extLst>
      <p:ext uri="{BB962C8B-B14F-4D97-AF65-F5344CB8AC3E}">
        <p14:creationId xmlns:p14="http://schemas.microsoft.com/office/powerpoint/2010/main" val="3476175482"/>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2" hidden="1"/>
          <p:cNvSpPr>
            <a:spLocks noGrp="1" noChangeArrowheads="1"/>
          </p:cNvSpPr>
          <p:nvPr>
            <p:ph type="title"/>
          </p:nvPr>
        </p:nvSpPr>
        <p:spPr/>
        <p:txBody>
          <a:bodyPr/>
          <a:lstStyle/>
          <a:p>
            <a:r>
              <a:rPr lang="en-US"/>
              <a:t>Hezekiah's Tunnel</a:t>
            </a:r>
          </a:p>
        </p:txBody>
      </p:sp>
      <p:pic>
        <p:nvPicPr>
          <p:cNvPr id="204803" name="Picture 3" descr="Hezekiah's Tunnel2"/>
          <p:cNvPicPr preferRelativeResize="0">
            <a:picLocks noChangeAspect="1" noChangeArrowheads="1"/>
          </p:cNvPicPr>
          <p:nvPr>
            <p:custDataLst>
              <p:tags r:id="rId1"/>
            </p:custDataLst>
          </p:nvPr>
        </p:nvPicPr>
        <p:blipFill>
          <a:blip r:embed="rId4" cstate="print"/>
          <a:srcRect/>
          <a:stretch>
            <a:fillRect/>
          </a:stretch>
        </p:blipFill>
        <p:spPr bwMode="auto">
          <a:xfrm>
            <a:off x="1125140" y="-13098"/>
            <a:ext cx="6892529" cy="5169695"/>
          </a:xfrm>
          <a:prstGeom prst="rect">
            <a:avLst/>
          </a:prstGeom>
          <a:noFill/>
          <a:ln w="9525">
            <a:noFill/>
            <a:miter lim="800000"/>
            <a:headEnd/>
            <a:tailEnd/>
          </a:ln>
          <a:effectLst/>
        </p:spPr>
      </p:pic>
    </p:spTree>
    <p:extLst>
      <p:ext uri="{BB962C8B-B14F-4D97-AF65-F5344CB8AC3E}">
        <p14:creationId xmlns:p14="http://schemas.microsoft.com/office/powerpoint/2010/main" val="4216911114"/>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C3F4201-0AC4-4058-A37F-A069302780A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528"/>
            <a:ext cx="9144000" cy="5136444"/>
          </a:xfrm>
          <a:prstGeom prst="rect">
            <a:avLst/>
          </a:prstGeom>
        </p:spPr>
      </p:pic>
    </p:spTree>
    <p:extLst>
      <p:ext uri="{BB962C8B-B14F-4D97-AF65-F5344CB8AC3E}">
        <p14:creationId xmlns:p14="http://schemas.microsoft.com/office/powerpoint/2010/main" val="2751563110"/>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83F65FB-D231-4FA1-911C-07AD10D6D53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528"/>
            <a:ext cx="9144000" cy="5136444"/>
          </a:xfrm>
          <a:prstGeom prst="rect">
            <a:avLst/>
          </a:prstGeom>
        </p:spPr>
      </p:pic>
      <p:sp>
        <p:nvSpPr>
          <p:cNvPr id="6" name="TextBox 5">
            <a:extLst>
              <a:ext uri="{FF2B5EF4-FFF2-40B4-BE49-F238E27FC236}">
                <a16:creationId xmlns:a16="http://schemas.microsoft.com/office/drawing/2014/main" id="{114BC82F-C7D7-4508-B75B-C042D0A06C4E}"/>
              </a:ext>
            </a:extLst>
          </p:cNvPr>
          <p:cNvSpPr txBox="1"/>
          <p:nvPr/>
        </p:nvSpPr>
        <p:spPr>
          <a:xfrm>
            <a:off x="0" y="3573840"/>
            <a:ext cx="9144000" cy="1569660"/>
          </a:xfrm>
          <a:prstGeom prst="rect">
            <a:avLst/>
          </a:prstGeom>
        </p:spPr>
        <p:style>
          <a:lnRef idx="0">
            <a:schemeClr val="dk1"/>
          </a:lnRef>
          <a:fillRef idx="3">
            <a:schemeClr val="dk1"/>
          </a:fillRef>
          <a:effectRef idx="3">
            <a:schemeClr val="dk1"/>
          </a:effectRef>
          <a:fontRef idx="minor">
            <a:schemeClr val="lt1"/>
          </a:fontRef>
        </p:style>
        <p:txBody>
          <a:bodyPr wrap="square" rtlCol="0">
            <a:spAutoFit/>
          </a:bodyPr>
          <a:lstStyle/>
          <a:p>
            <a:pPr algn="ctr"/>
            <a:r>
              <a:rPr lang="en-US" sz="2400" b="1" dirty="0"/>
              <a:t>They were saying to him, "How then were your eyes opened?" </a:t>
            </a:r>
          </a:p>
          <a:p>
            <a:pPr algn="ctr"/>
            <a:r>
              <a:rPr lang="en-US" sz="2400" b="1" dirty="0"/>
              <a:t>He answered, "The man who is called Jesus made clay, </a:t>
            </a:r>
          </a:p>
          <a:p>
            <a:pPr algn="ctr"/>
            <a:r>
              <a:rPr lang="en-US" sz="2400" b="1" dirty="0"/>
              <a:t>and anointed my eyes, and said to me, 'Go to Siloam and wash’; </a:t>
            </a:r>
          </a:p>
          <a:p>
            <a:pPr algn="ctr"/>
            <a:r>
              <a:rPr lang="en-US" sz="2400" b="1" dirty="0"/>
              <a:t>so I went away and washed, and I received sight."  (John 9:10-12 )</a:t>
            </a:r>
          </a:p>
        </p:txBody>
      </p:sp>
    </p:spTree>
    <p:extLst>
      <p:ext uri="{BB962C8B-B14F-4D97-AF65-F5344CB8AC3E}">
        <p14:creationId xmlns:p14="http://schemas.microsoft.com/office/powerpoint/2010/main" val="22292761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1" nodeType="clickEffect">
                                  <p:stCondLst>
                                    <p:cond delay="0"/>
                                  </p:stCondLst>
                                  <p:childTnLst>
                                    <p:animEffect transition="out" filter="fade">
                                      <p:cBhvr>
                                        <p:cTn id="11" dur="500"/>
                                        <p:tgtEl>
                                          <p:spTgt spid="6"/>
                                        </p:tgtEl>
                                      </p:cBhvr>
                                    </p:animEffect>
                                    <p:set>
                                      <p:cBhvr>
                                        <p:cTn id="12"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FF71B58-0620-4E64-8FCB-22F02EB5E4F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528"/>
            <a:ext cx="9144000" cy="5136444"/>
          </a:xfrm>
          <a:prstGeom prst="rect">
            <a:avLst/>
          </a:prstGeom>
        </p:spPr>
      </p:pic>
    </p:spTree>
    <p:extLst>
      <p:ext uri="{BB962C8B-B14F-4D97-AF65-F5344CB8AC3E}">
        <p14:creationId xmlns:p14="http://schemas.microsoft.com/office/powerpoint/2010/main" val="4147896653"/>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1" name="Picture 1" descr="D:\A Bible Photos\Cities &amp; Places\Jerusalem\Aerials\Jerusalem and Temple Aerial - View N.jpg"/>
          <p:cNvPicPr>
            <a:picLocks noChangeAspect="1" noChangeArrowheads="1"/>
          </p:cNvPicPr>
          <p:nvPr/>
        </p:nvPicPr>
        <p:blipFill>
          <a:blip r:embed="rId2" cstate="print"/>
          <a:srcRect/>
          <a:stretch>
            <a:fillRect/>
          </a:stretch>
        </p:blipFill>
        <p:spPr bwMode="auto">
          <a:xfrm>
            <a:off x="714375" y="0"/>
            <a:ext cx="7715250" cy="5143500"/>
          </a:xfrm>
          <a:prstGeom prst="rect">
            <a:avLst/>
          </a:prstGeom>
          <a:noFill/>
        </p:spPr>
      </p:pic>
      <p:sp>
        <p:nvSpPr>
          <p:cNvPr id="3" name="TextBox 2"/>
          <p:cNvSpPr txBox="1"/>
          <p:nvPr/>
        </p:nvSpPr>
        <p:spPr>
          <a:xfrm>
            <a:off x="723900" y="145018"/>
            <a:ext cx="7696200" cy="369332"/>
          </a:xfrm>
          <a:prstGeom prst="rect">
            <a:avLst/>
          </a:prstGeom>
          <a:noFill/>
        </p:spPr>
        <p:txBody>
          <a:bodyPr wrap="square" rtlCol="0">
            <a:spAutoFit/>
          </a:bodyPr>
          <a:lstStyle/>
          <a:p>
            <a:pPr algn="ctr"/>
            <a:r>
              <a:rPr lang="en-US" b="1" dirty="0"/>
              <a:t>Egypt, Arabia, Syria, &amp; Civil Wars conquer her until Babylon in 586 B.C.</a:t>
            </a:r>
          </a:p>
        </p:txBody>
      </p:sp>
    </p:spTree>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3" name="Picture 1" descr="D:\A Bible Photos\Cities &amp; Places\Jerusalem\Aerials\Jerusalem Aerial - View SW.jpg"/>
          <p:cNvPicPr>
            <a:picLocks noChangeAspect="1" noChangeArrowheads="1"/>
          </p:cNvPicPr>
          <p:nvPr/>
        </p:nvPicPr>
        <p:blipFill>
          <a:blip r:embed="rId2" cstate="print"/>
          <a:srcRect b="11649"/>
          <a:stretch>
            <a:fillRect/>
          </a:stretch>
        </p:blipFill>
        <p:spPr bwMode="auto">
          <a:xfrm>
            <a:off x="0" y="0"/>
            <a:ext cx="9144000" cy="5143500"/>
          </a:xfrm>
          <a:prstGeom prst="rect">
            <a:avLst/>
          </a:prstGeom>
          <a:noFill/>
        </p:spPr>
      </p:pic>
      <p:sp>
        <p:nvSpPr>
          <p:cNvPr id="3" name="TextBox 2"/>
          <p:cNvSpPr txBox="1"/>
          <p:nvPr/>
        </p:nvSpPr>
        <p:spPr>
          <a:xfrm>
            <a:off x="0" y="234375"/>
            <a:ext cx="9144000" cy="584775"/>
          </a:xfrm>
          <a:prstGeom prst="rect">
            <a:avLst/>
          </a:prstGeom>
          <a:noFill/>
        </p:spPr>
        <p:txBody>
          <a:bodyPr wrap="square" rtlCol="0">
            <a:spAutoFit/>
          </a:bodyPr>
          <a:lstStyle/>
          <a:p>
            <a:pPr algn="ctr"/>
            <a:r>
              <a:rPr lang="en-US" sz="3200" b="1" dirty="0">
                <a:solidFill>
                  <a:schemeClr val="bg1"/>
                </a:solidFill>
              </a:rPr>
              <a:t>Ezra  &amp;  Nehemiah  rebuild city,  walls,  and  Temple</a:t>
            </a:r>
          </a:p>
        </p:txBody>
      </p:sp>
    </p:spTree>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7" name="Picture 1" descr="D:\A Bible Photos\Cities &amp; Places\Jerusalem\Aerials\Jerusalem Aerial - View NE.jpg"/>
          <p:cNvPicPr>
            <a:picLocks noChangeAspect="1" noChangeArrowheads="1"/>
          </p:cNvPicPr>
          <p:nvPr/>
        </p:nvPicPr>
        <p:blipFill>
          <a:blip r:embed="rId2" cstate="print"/>
          <a:srcRect b="36667"/>
          <a:stretch>
            <a:fillRect/>
          </a:stretch>
        </p:blipFill>
        <p:spPr bwMode="auto">
          <a:xfrm>
            <a:off x="0" y="1282700"/>
            <a:ext cx="9144000" cy="3860800"/>
          </a:xfrm>
          <a:prstGeom prst="rect">
            <a:avLst/>
          </a:prstGeom>
          <a:noFill/>
        </p:spPr>
      </p:pic>
      <p:sp>
        <p:nvSpPr>
          <p:cNvPr id="3" name="TextBox 2"/>
          <p:cNvSpPr txBox="1"/>
          <p:nvPr/>
        </p:nvSpPr>
        <p:spPr>
          <a:xfrm>
            <a:off x="0" y="133350"/>
            <a:ext cx="9144000" cy="1077218"/>
          </a:xfrm>
          <a:prstGeom prst="rect">
            <a:avLst/>
          </a:prstGeom>
          <a:noFill/>
        </p:spPr>
        <p:txBody>
          <a:bodyPr wrap="square" rtlCol="0">
            <a:spAutoFit/>
          </a:bodyPr>
          <a:lstStyle/>
          <a:p>
            <a:pPr marL="514350" indent="-514350" algn="ctr">
              <a:buAutoNum type="arabicPlain" startAt="332"/>
            </a:pPr>
            <a:r>
              <a:rPr lang="en-US" sz="3200" b="1" dirty="0">
                <a:solidFill>
                  <a:schemeClr val="bg1"/>
                </a:solidFill>
              </a:rPr>
              <a:t> B.C.  Alexander  the  Great  takes  over</a:t>
            </a:r>
          </a:p>
          <a:p>
            <a:pPr marL="514350" indent="-514350" algn="ctr"/>
            <a:r>
              <a:rPr lang="en-US" sz="3200" b="1" dirty="0">
                <a:solidFill>
                  <a:schemeClr val="bg1"/>
                </a:solidFill>
              </a:rPr>
              <a:t>Racked with war  for next  300 years</a:t>
            </a:r>
          </a:p>
        </p:txBody>
      </p:sp>
    </p:spTree>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0500" y="78760"/>
            <a:ext cx="8763000" cy="4985980"/>
          </a:xfrm>
          <a:prstGeom prst="rect">
            <a:avLst/>
          </a:prstGeom>
          <a:noFill/>
        </p:spPr>
        <p:txBody>
          <a:bodyPr wrap="square" rtlCol="0">
            <a:spAutoFit/>
          </a:bodyPr>
          <a:lstStyle/>
          <a:p>
            <a:pPr algn="just"/>
            <a:r>
              <a:rPr lang="en-US" sz="3000" b="1" dirty="0">
                <a:solidFill>
                  <a:schemeClr val="bg1"/>
                </a:solidFill>
              </a:rPr>
              <a:t>“...there have been at least 118 separate conflicts in and for Jerusalem during the past four millennia... from local religious struggles to strategic military campaigns... Destroyed completely at least twice, besieged twenty-three times, attacked an additional fifty-two times, and captured and recaptured 44 times. There have been 20 revolts and innumerable riots... Jerusalem has only changed hands completely peacefully twice in the past 4,000 years.”</a:t>
            </a:r>
          </a:p>
          <a:p>
            <a:pPr algn="ctr"/>
            <a:r>
              <a:rPr lang="en-US" sz="1600" dirty="0">
                <a:solidFill>
                  <a:schemeClr val="bg1"/>
                </a:solidFill>
              </a:rPr>
              <a:t> </a:t>
            </a:r>
            <a:r>
              <a:rPr lang="en-US" sz="2400" i="1" dirty="0">
                <a:solidFill>
                  <a:srgbClr val="FFFF00"/>
                </a:solidFill>
              </a:rPr>
              <a:t>Jerusalem Besieged: From Ancient Canaan to Modern Israel</a:t>
            </a:r>
            <a:endParaRPr lang="en-US" sz="2400" dirty="0">
              <a:solidFill>
                <a:srgbClr val="FFFF00"/>
              </a:solidFill>
            </a:endParaRPr>
          </a:p>
          <a:p>
            <a:pPr algn="ctr"/>
            <a:r>
              <a:rPr lang="en-US" sz="2400" i="1" dirty="0">
                <a:solidFill>
                  <a:srgbClr val="FFFF00"/>
                </a:solidFill>
              </a:rPr>
              <a:t>(Eric H. Cline,  Ann Arbor: </a:t>
            </a:r>
            <a:r>
              <a:rPr lang="en-US" sz="2400" i="1" dirty="0" err="1">
                <a:solidFill>
                  <a:srgbClr val="FFFF00"/>
                </a:solidFill>
              </a:rPr>
              <a:t>Univ</a:t>
            </a:r>
            <a:r>
              <a:rPr lang="en-US" sz="2400" i="1" dirty="0">
                <a:solidFill>
                  <a:srgbClr val="FFFF00"/>
                </a:solidFill>
              </a:rPr>
              <a:t> of Michigan Press, 2004)</a:t>
            </a:r>
            <a:endParaRPr lang="en-US" sz="2400" dirty="0">
              <a:solidFill>
                <a:srgbClr val="FFFF00"/>
              </a:solidFill>
            </a:endParaRPr>
          </a:p>
        </p:txBody>
      </p:sp>
    </p:spTree>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1" name="Picture 1" descr="D:\A Bible Photos\Cities &amp; Places\Jerusalem\Maps-Charts- Illustrations\Jerusalem from East Painting.jpg"/>
          <p:cNvPicPr>
            <a:picLocks noChangeAspect="1" noChangeArrowheads="1"/>
          </p:cNvPicPr>
          <p:nvPr/>
        </p:nvPicPr>
        <p:blipFill>
          <a:blip r:embed="rId2" cstate="print">
            <a:extLst>
              <a:ext uri="{BEBA8EAE-BF5A-486C-A8C5-ECC9F3942E4B}">
                <a14:imgProps xmlns:a14="http://schemas.microsoft.com/office/drawing/2010/main">
                  <a14:imgLayer r:embed="rId3">
                    <a14:imgEffect>
                      <a14:brightnessContrast bright="20000"/>
                    </a14:imgEffect>
                  </a14:imgLayer>
                </a14:imgProps>
              </a:ext>
            </a:extLst>
          </a:blip>
          <a:srcRect/>
          <a:stretch>
            <a:fillRect/>
          </a:stretch>
        </p:blipFill>
        <p:spPr bwMode="auto">
          <a:xfrm>
            <a:off x="0" y="-10886"/>
            <a:ext cx="9143999" cy="5143500"/>
          </a:xfrm>
          <a:prstGeom prst="rect">
            <a:avLst/>
          </a:prstGeom>
          <a:noFill/>
        </p:spPr>
      </p:pic>
      <p:sp>
        <p:nvSpPr>
          <p:cNvPr id="4" name="TextBox 3"/>
          <p:cNvSpPr txBox="1"/>
          <p:nvPr/>
        </p:nvSpPr>
        <p:spPr>
          <a:xfrm>
            <a:off x="0" y="0"/>
            <a:ext cx="9144000" cy="707886"/>
          </a:xfrm>
          <a:prstGeom prst="rect">
            <a:avLst/>
          </a:prstGeom>
        </p:spPr>
        <p:style>
          <a:lnRef idx="0">
            <a:schemeClr val="dk1"/>
          </a:lnRef>
          <a:fillRef idx="3">
            <a:schemeClr val="dk1"/>
          </a:fillRef>
          <a:effectRef idx="3">
            <a:schemeClr val="dk1"/>
          </a:effectRef>
          <a:fontRef idx="minor">
            <a:schemeClr val="lt1"/>
          </a:fontRef>
        </p:style>
        <p:txBody>
          <a:bodyPr wrap="square" rtlCol="0">
            <a:spAutoFit/>
          </a:bodyPr>
          <a:lstStyle/>
          <a:p>
            <a:pPr algn="ctr"/>
            <a:r>
              <a:rPr lang="en-US" sz="3200" dirty="0"/>
              <a:t>What Does  </a:t>
            </a:r>
            <a:r>
              <a:rPr lang="en-US" sz="4000" u="sng" dirty="0">
                <a:latin typeface="Algerian" pitchFamily="82" charset="0"/>
              </a:rPr>
              <a:t>“JERUSALEM”</a:t>
            </a:r>
            <a:r>
              <a:rPr lang="en-US" sz="3200" dirty="0"/>
              <a:t>  Mean?</a:t>
            </a:r>
          </a:p>
        </p:txBody>
      </p:sp>
      <p:sp>
        <p:nvSpPr>
          <p:cNvPr id="5" name="TextBox 4">
            <a:extLst>
              <a:ext uri="{FF2B5EF4-FFF2-40B4-BE49-F238E27FC236}">
                <a16:creationId xmlns:a16="http://schemas.microsoft.com/office/drawing/2014/main" id="{EC44B395-79CC-4FFF-B824-1B983C2AA177}"/>
              </a:ext>
            </a:extLst>
          </p:cNvPr>
          <p:cNvSpPr txBox="1"/>
          <p:nvPr/>
        </p:nvSpPr>
        <p:spPr>
          <a:xfrm>
            <a:off x="0" y="710607"/>
            <a:ext cx="9144000" cy="584775"/>
          </a:xfrm>
          <a:prstGeom prst="rect">
            <a:avLst/>
          </a:prstGeom>
        </p:spPr>
        <p:style>
          <a:lnRef idx="0">
            <a:schemeClr val="dk1"/>
          </a:lnRef>
          <a:fillRef idx="3">
            <a:schemeClr val="dk1"/>
          </a:fillRef>
          <a:effectRef idx="3">
            <a:schemeClr val="dk1"/>
          </a:effectRef>
          <a:fontRef idx="minor">
            <a:schemeClr val="lt1"/>
          </a:fontRef>
        </p:style>
        <p:txBody>
          <a:bodyPr wrap="square" rtlCol="0">
            <a:spAutoFit/>
          </a:bodyPr>
          <a:lstStyle/>
          <a:p>
            <a:pPr algn="ctr"/>
            <a:r>
              <a:rPr lang="en-US" sz="3200" dirty="0"/>
              <a:t>“City of Peace”</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7" name="Picture 1" descr="D:\A Bible Photos\Cities &amp; Places\Jerusalem\Olivet\Olivet View 02.jpg"/>
          <p:cNvPicPr>
            <a:picLocks noChangeAspect="1" noChangeArrowheads="1"/>
          </p:cNvPicPr>
          <p:nvPr/>
        </p:nvPicPr>
        <p:blipFill>
          <a:blip r:embed="rId2" cstate="print">
            <a:extLst>
              <a:ext uri="{BEBA8EAE-BF5A-486C-A8C5-ECC9F3942E4B}">
                <a14:imgProps xmlns:a14="http://schemas.microsoft.com/office/drawing/2010/main">
                  <a14:imgLayer r:embed="rId3">
                    <a14:imgEffect>
                      <a14:brightnessContrast bright="20000"/>
                    </a14:imgEffect>
                  </a14:imgLayer>
                </a14:imgProps>
              </a:ext>
            </a:extLst>
          </a:blip>
          <a:srcRect b="25000"/>
          <a:stretch>
            <a:fillRect/>
          </a:stretch>
        </p:blipFill>
        <p:spPr bwMode="auto">
          <a:xfrm>
            <a:off x="0" y="0"/>
            <a:ext cx="9144000" cy="5143500"/>
          </a:xfrm>
          <a:prstGeom prst="rect">
            <a:avLst/>
          </a:prstGeom>
          <a:noFill/>
        </p:spPr>
      </p:pic>
      <p:sp>
        <p:nvSpPr>
          <p:cNvPr id="3" name="TextBox 2"/>
          <p:cNvSpPr txBox="1"/>
          <p:nvPr/>
        </p:nvSpPr>
        <p:spPr>
          <a:xfrm>
            <a:off x="952500" y="57150"/>
            <a:ext cx="3009900" cy="1815882"/>
          </a:xfrm>
          <a:prstGeom prst="rect">
            <a:avLst/>
          </a:prstGeom>
          <a:noFill/>
        </p:spPr>
        <p:txBody>
          <a:bodyPr wrap="square" rtlCol="0">
            <a:spAutoFit/>
          </a:bodyPr>
          <a:lstStyle/>
          <a:p>
            <a:pPr algn="r"/>
            <a:r>
              <a:rPr lang="en-US" sz="2800" b="1" dirty="0"/>
              <a:t>2 Chronicles  6:3-6</a:t>
            </a:r>
          </a:p>
          <a:p>
            <a:pPr algn="r"/>
            <a:r>
              <a:rPr lang="en-US" sz="2800" b="1" dirty="0"/>
              <a:t>Psalm  2:4-6</a:t>
            </a:r>
          </a:p>
          <a:p>
            <a:pPr algn="r"/>
            <a:r>
              <a:rPr lang="en-US" sz="2800" b="1" dirty="0"/>
              <a:t>Isaiah  2:1-4</a:t>
            </a:r>
          </a:p>
          <a:p>
            <a:pPr algn="r"/>
            <a:r>
              <a:rPr lang="en-US" sz="2800" b="1" dirty="0"/>
              <a:t>Zechariah  8:3</a:t>
            </a:r>
          </a:p>
        </p:txBody>
      </p:sp>
      <p:sp>
        <p:nvSpPr>
          <p:cNvPr id="4" name="TextBox 3"/>
          <p:cNvSpPr txBox="1"/>
          <p:nvPr/>
        </p:nvSpPr>
        <p:spPr>
          <a:xfrm>
            <a:off x="4114800" y="57150"/>
            <a:ext cx="4191000" cy="1815882"/>
          </a:xfrm>
          <a:prstGeom prst="rect">
            <a:avLst/>
          </a:prstGeom>
          <a:noFill/>
        </p:spPr>
        <p:txBody>
          <a:bodyPr wrap="square" rtlCol="0">
            <a:spAutoFit/>
          </a:bodyPr>
          <a:lstStyle/>
          <a:p>
            <a:r>
              <a:rPr lang="en-US" sz="2800" b="1" dirty="0"/>
              <a:t>GOD’S  NAME</a:t>
            </a:r>
          </a:p>
          <a:p>
            <a:r>
              <a:rPr lang="en-US" sz="2800" b="1" dirty="0"/>
              <a:t>MESSIAH’S  THRONE</a:t>
            </a:r>
          </a:p>
          <a:p>
            <a:r>
              <a:rPr lang="en-US" sz="2800" b="1" dirty="0"/>
              <a:t>SOURCE OF THE  GOSPEL</a:t>
            </a:r>
          </a:p>
          <a:p>
            <a:r>
              <a:rPr lang="en-US" sz="2800" b="1" dirty="0"/>
              <a:t>CITY OF TRUTH</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wipe(left)">
                                      <p:cBhvr>
                                        <p:cTn id="12" dur="5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ipe(left)">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4">
                                            <p:txEl>
                                              <p:pRg st="1" end="1"/>
                                            </p:txEl>
                                          </p:spTgt>
                                        </p:tgtEl>
                                        <p:attrNameLst>
                                          <p:attrName>style.visibility</p:attrName>
                                        </p:attrNameLst>
                                      </p:cBhvr>
                                      <p:to>
                                        <p:strVal val="visible"/>
                                      </p:to>
                                    </p:set>
                                    <p:animEffect transition="in" filter="wipe(left)">
                                      <p:cBhvr>
                                        <p:cTn id="22" dur="500"/>
                                        <p:tgtEl>
                                          <p:spTgt spid="4">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wipe(left)">
                                      <p:cBhvr>
                                        <p:cTn id="27" dur="500"/>
                                        <p:tgtEl>
                                          <p:spTgt spid="3">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4">
                                            <p:txEl>
                                              <p:pRg st="2" end="2"/>
                                            </p:txEl>
                                          </p:spTgt>
                                        </p:tgtEl>
                                        <p:attrNameLst>
                                          <p:attrName>style.visibility</p:attrName>
                                        </p:attrNameLst>
                                      </p:cBhvr>
                                      <p:to>
                                        <p:strVal val="visible"/>
                                      </p:to>
                                    </p:set>
                                    <p:animEffect transition="in" filter="wipe(left)">
                                      <p:cBhvr>
                                        <p:cTn id="32" dur="500"/>
                                        <p:tgtEl>
                                          <p:spTgt spid="4">
                                            <p:txEl>
                                              <p:pRg st="2" end="2"/>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3">
                                            <p:txEl>
                                              <p:pRg st="3" end="3"/>
                                            </p:txEl>
                                          </p:spTgt>
                                        </p:tgtEl>
                                        <p:attrNameLst>
                                          <p:attrName>style.visibility</p:attrName>
                                        </p:attrNameLst>
                                      </p:cBhvr>
                                      <p:to>
                                        <p:strVal val="visible"/>
                                      </p:to>
                                    </p:set>
                                    <p:animEffect transition="in" filter="wipe(left)">
                                      <p:cBhvr>
                                        <p:cTn id="37" dur="500"/>
                                        <p:tgtEl>
                                          <p:spTgt spid="3">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nodeType="clickEffect">
                                  <p:stCondLst>
                                    <p:cond delay="0"/>
                                  </p:stCondLst>
                                  <p:childTnLst>
                                    <p:set>
                                      <p:cBhvr>
                                        <p:cTn id="41" dur="1" fill="hold">
                                          <p:stCondLst>
                                            <p:cond delay="0"/>
                                          </p:stCondLst>
                                        </p:cTn>
                                        <p:tgtEl>
                                          <p:spTgt spid="4">
                                            <p:txEl>
                                              <p:pRg st="3" end="3"/>
                                            </p:txEl>
                                          </p:spTgt>
                                        </p:tgtEl>
                                        <p:attrNameLst>
                                          <p:attrName>style.visibility</p:attrName>
                                        </p:attrNameLst>
                                      </p:cBhvr>
                                      <p:to>
                                        <p:strVal val="visible"/>
                                      </p:to>
                                    </p:set>
                                    <p:animEffect transition="in" filter="wipe(left)">
                                      <p:cBhvr>
                                        <p:cTn id="42"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612DAD5-B721-4A26-95ED-9463DFE221F5}"/>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15980" b="-1"/>
          <a:stretch/>
        </p:blipFill>
        <p:spPr>
          <a:xfrm>
            <a:off x="0" y="1"/>
            <a:ext cx="9144000" cy="5119878"/>
          </a:xfrm>
          <a:prstGeom prst="rect">
            <a:avLst/>
          </a:prstGeom>
        </p:spPr>
      </p:pic>
      <p:sp>
        <p:nvSpPr>
          <p:cNvPr id="4" name="Rectangle 3">
            <a:extLst>
              <a:ext uri="{FF2B5EF4-FFF2-40B4-BE49-F238E27FC236}">
                <a16:creationId xmlns:a16="http://schemas.microsoft.com/office/drawing/2014/main" id="{236D391D-08D5-4005-ABCB-7C54DB663085}"/>
              </a:ext>
            </a:extLst>
          </p:cNvPr>
          <p:cNvSpPr/>
          <p:nvPr/>
        </p:nvSpPr>
        <p:spPr>
          <a:xfrm>
            <a:off x="228600" y="0"/>
            <a:ext cx="8915400" cy="1569660"/>
          </a:xfrm>
          <a:prstGeom prst="rect">
            <a:avLst/>
          </a:prstGeom>
        </p:spPr>
        <p:style>
          <a:lnRef idx="0">
            <a:schemeClr val="dk1"/>
          </a:lnRef>
          <a:fillRef idx="3">
            <a:schemeClr val="dk1"/>
          </a:fillRef>
          <a:effectRef idx="3">
            <a:schemeClr val="dk1"/>
          </a:effectRef>
          <a:fontRef idx="minor">
            <a:schemeClr val="lt1"/>
          </a:fontRef>
        </p:style>
        <p:txBody>
          <a:bodyPr wrap="square">
            <a:spAutoFit/>
          </a:bodyPr>
          <a:lstStyle/>
          <a:p>
            <a:pPr algn="just"/>
            <a:r>
              <a:rPr lang="en-US" sz="2400" b="1" dirty="0">
                <a:latin typeface="Berylium" panose="02000000000000000000" pitchFamily="2" charset="0"/>
              </a:rPr>
              <a:t>Our citizenship is in heaven, from which also we eagerly wait for a Savior, the Lord Jesus Christ;  who will transform the body of our humble state into conformity with the body of His glory, by the exertion of the power that He has even to subject all things to Himself. (Philippians 3:20f)</a:t>
            </a:r>
            <a:endParaRPr lang="en-US" dirty="0">
              <a:solidFill>
                <a:schemeClr val="bg1"/>
              </a:solidFill>
            </a:endParaRPr>
          </a:p>
        </p:txBody>
      </p:sp>
    </p:spTree>
    <p:extLst>
      <p:ext uri="{BB962C8B-B14F-4D97-AF65-F5344CB8AC3E}">
        <p14:creationId xmlns:p14="http://schemas.microsoft.com/office/powerpoint/2010/main" val="224679986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p:fade/>
  </p:transition>
</p:sld>
</file>

<file path=ppt/tags/tag1.xml><?xml version="1.0" encoding="utf-8"?>
<p:tagLst xmlns:a="http://schemas.openxmlformats.org/drawingml/2006/main" xmlns:r="http://schemas.openxmlformats.org/officeDocument/2006/relationships" xmlns:p="http://schemas.openxmlformats.org/presentationml/2006/main">
  <p:tag name="PHOTO" val="TRUE"/>
  <p:tag name="FILENAME" val="E:\0Adds 2002\04 Judah\010703 Beersheba flight\Jerusalem\zoom\City of David aerial from east2 closeup.jpg"/>
</p:tagLst>
</file>

<file path=ppt/tags/tag2.xml><?xml version="1.0" encoding="utf-8"?>
<p:tagLst xmlns:a="http://schemas.openxmlformats.org/drawingml/2006/main" xmlns:r="http://schemas.openxmlformats.org/officeDocument/2006/relationships" xmlns:p="http://schemas.openxmlformats.org/presentationml/2006/main">
  <p:tag name="PHOTO" val="TRUE"/>
  <p:tag name="FILENAME" val="D:\0Images\0Adds 2002\03 Jerusalem adds new\City of David\sr\Gihon Spring.jpg"/>
</p:tagLst>
</file>

<file path=ppt/tags/tag3.xml><?xml version="1.0" encoding="utf-8"?>
<p:tagLst xmlns:a="http://schemas.openxmlformats.org/drawingml/2006/main" xmlns:r="http://schemas.openxmlformats.org/officeDocument/2006/relationships" xmlns:p="http://schemas.openxmlformats.org/presentationml/2006/main">
  <p:tag name="PHOTO" val="TRUE"/>
  <p:tag name="FILENAME" val="C:\WINDOWS\Desktop\0 Adds\031200 Jerusalem walk with FF\Sr\Hezekiah's Tunnel3, tb n031200 sr.jpg"/>
</p:tagLst>
</file>

<file path=ppt/tags/tag4.xml><?xml version="1.0" encoding="utf-8"?>
<p:tagLst xmlns:a="http://schemas.openxmlformats.org/drawingml/2006/main" xmlns:r="http://schemas.openxmlformats.org/officeDocument/2006/relationships" xmlns:p="http://schemas.openxmlformats.org/presentationml/2006/main">
  <p:tag name="PHOTO" val="TRUE"/>
  <p:tag name="FILENAME" val="D:\0Images\0Adds 2002\03 Jerusalem adds new\City of David\sr\Hezekiah's Tunnel.jpg"/>
</p:tagLst>
</file>

<file path=ppt/tags/tag5.xml><?xml version="1.0" encoding="utf-8"?>
<p:tagLst xmlns:a="http://schemas.openxmlformats.org/drawingml/2006/main" xmlns:r="http://schemas.openxmlformats.org/officeDocument/2006/relationships" xmlns:p="http://schemas.openxmlformats.org/presentationml/2006/main">
  <p:tag name="PHOTO" val="TRUE"/>
  <p:tag name="FILENAME" val="D:\0Images\0Adds 2002\03 Jerusalem adds new\City of David\sr\Hezekiah's Tunnel2.jpg"/>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8207</TotalTime>
  <Words>2073</Words>
  <Application>Microsoft Office PowerPoint</Application>
  <PresentationFormat>On-screen Show (16:9)</PresentationFormat>
  <Paragraphs>82</Paragraphs>
  <Slides>31</Slides>
  <Notes>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31</vt:i4>
      </vt:variant>
    </vt:vector>
  </HeadingPairs>
  <TitlesOfParts>
    <vt:vector size="38" baseType="lpstr">
      <vt:lpstr>Calibri</vt:lpstr>
      <vt:lpstr>Berylium</vt:lpstr>
      <vt:lpstr>Algerian</vt:lpstr>
      <vt:lpstr>Arial</vt:lpstr>
      <vt:lpstr>Gabriola</vt:lpstr>
      <vt:lpstr>Vladimir Script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City of David aerial from east close-up</vt:lpstr>
      <vt:lpstr>PowerPoint Presentation</vt:lpstr>
      <vt:lpstr>PowerPoint Presentation</vt:lpstr>
      <vt:lpstr>PowerPoint Presentation</vt:lpstr>
      <vt:lpstr>Gihon Spring</vt:lpstr>
      <vt:lpstr>Hezekiah's Tunnel</vt:lpstr>
      <vt:lpstr>Hezekiah's Tunnel</vt:lpstr>
      <vt:lpstr>Hezekiah's Tunnel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Jerusalem's History</dc:title>
  <dc:subject>Revelation</dc:subject>
  <dc:creator>Larry Haverstock</dc:creator>
  <dc:description>Eugene 9-1-13
Gadsden 9-10-17</dc:description>
  <cp:lastModifiedBy>Larry Haverstock</cp:lastModifiedBy>
  <cp:revision>924</cp:revision>
  <dcterms:created xsi:type="dcterms:W3CDTF">2012-12-20T00:54:39Z</dcterms:created>
  <dcterms:modified xsi:type="dcterms:W3CDTF">2017-09-10T12:17:02Z</dcterms:modified>
</cp:coreProperties>
</file>