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1670" r:id="rId2"/>
    <p:sldId id="1671" r:id="rId3"/>
    <p:sldId id="1672" r:id="rId4"/>
    <p:sldId id="1673" r:id="rId5"/>
    <p:sldId id="1674" r:id="rId6"/>
    <p:sldId id="1675" r:id="rId7"/>
    <p:sldId id="1676" r:id="rId8"/>
    <p:sldId id="1677" r:id="rId9"/>
    <p:sldId id="1741" r:id="rId10"/>
    <p:sldId id="1680" r:id="rId11"/>
    <p:sldId id="1751" r:id="rId12"/>
    <p:sldId id="1752" r:id="rId13"/>
    <p:sldId id="1753" r:id="rId14"/>
    <p:sldId id="1681" r:id="rId15"/>
    <p:sldId id="1682" r:id="rId16"/>
    <p:sldId id="1683" r:id="rId17"/>
    <p:sldId id="1684" r:id="rId18"/>
    <p:sldId id="1687" r:id="rId19"/>
    <p:sldId id="1685" r:id="rId20"/>
    <p:sldId id="1740" r:id="rId21"/>
    <p:sldId id="1688" r:id="rId22"/>
    <p:sldId id="1689" r:id="rId23"/>
    <p:sldId id="1690" r:id="rId24"/>
    <p:sldId id="1750" r:id="rId25"/>
    <p:sldId id="1754" r:id="rId26"/>
    <p:sldId id="1755" r:id="rId27"/>
    <p:sldId id="1758" r:id="rId28"/>
    <p:sldId id="1756" r:id="rId29"/>
    <p:sldId id="1739" r:id="rId30"/>
    <p:sldId id="1694" r:id="rId31"/>
    <p:sldId id="1692" r:id="rId32"/>
  </p:sldIdLst>
  <p:sldSz cx="9144000" cy="5143500" type="screen16x9"/>
  <p:notesSz cx="9236075" cy="70104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Berylium" panose="02000000000000000000" pitchFamily="2" charset="0"/>
      <p:regular r:id="rId39"/>
      <p:boldItalic r:id="rId40"/>
    </p:embeddedFont>
    <p:embeddedFont>
      <p:font typeface="Comic Sans MS" panose="030F0702030302020204" pitchFamily="66" charset="0"/>
      <p:regular r:id="rId41"/>
      <p:bold r:id="rId42"/>
      <p:italic r:id="rId43"/>
      <p:boldItalic r:id="rId44"/>
    </p:embeddedFont>
    <p:embeddedFont>
      <p:font typeface="Gabriola" panose="04040605051002020D02" pitchFamily="82" charset="0"/>
      <p:regular r:id="rId45"/>
    </p:embeddedFont>
    <p:embeddedFont>
      <p:font typeface="Monotype Corsiva" panose="03010101010201010101" pitchFamily="66" charset="0"/>
      <p:italic r:id="rId46"/>
    </p:embeddedFont>
    <p:embeddedFont>
      <p:font typeface="Baskerville Old Face" panose="02020602080505020303" pitchFamily="18" charset="0"/>
      <p:regular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scaleToFitPaper="1"/>
  <p:clrMru>
    <a:srgbClr val="F1F2DF"/>
    <a:srgbClr val="B4AD8C"/>
    <a:srgbClr val="E2C7B2"/>
    <a:srgbClr val="80818F"/>
    <a:srgbClr val="D6BB62"/>
    <a:srgbClr val="66502F"/>
    <a:srgbClr val="9B7338"/>
    <a:srgbClr val="05050F"/>
    <a:srgbClr val="040710"/>
    <a:srgbClr val="0407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8" autoAdjust="0"/>
    <p:restoredTop sz="92945" autoAdjust="0"/>
  </p:normalViewPr>
  <p:slideViewPr>
    <p:cSldViewPr snapToGrid="0">
      <p:cViewPr varScale="1">
        <p:scale>
          <a:sx n="72" d="100"/>
          <a:sy n="72" d="100"/>
        </p:scale>
        <p:origin x="1060" y="5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1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6841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2299" cy="3505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31642" y="0"/>
            <a:ext cx="4002299" cy="3505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97D9E-AE9F-4A22-B54F-F673C8EDF3C8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1238" y="525463"/>
            <a:ext cx="46736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3608" y="3329940"/>
            <a:ext cx="7388860" cy="3154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02299" cy="3505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31642" y="6658664"/>
            <a:ext cx="4002299" cy="3505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4A8C0-0D80-4368-94A7-303B23CF7E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332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2E30-F815-4C24-A568-09FD05AE912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3D1CD-426C-4D65-95B9-21100B89E5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2E30-F815-4C24-A568-09FD05AE912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3D1CD-426C-4D65-95B9-21100B89E5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2E30-F815-4C24-A568-09FD05AE912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3D1CD-426C-4D65-95B9-21100B89E5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2E30-F815-4C24-A568-09FD05AE912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3D1CD-426C-4D65-95B9-21100B89E5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2E30-F815-4C24-A568-09FD05AE912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3D1CD-426C-4D65-95B9-21100B89E5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2E30-F815-4C24-A568-09FD05AE912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3D1CD-426C-4D65-95B9-21100B89E5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2E30-F815-4C24-A568-09FD05AE912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3D1CD-426C-4D65-95B9-21100B89E5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2E30-F815-4C24-A568-09FD05AE912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3D1CD-426C-4D65-95B9-21100B89E5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2E30-F815-4C24-A568-09FD05AE912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3D1CD-426C-4D65-95B9-21100B89E5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2E30-F815-4C24-A568-09FD05AE912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3D1CD-426C-4D65-95B9-21100B89E5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2E30-F815-4C24-A568-09FD05AE912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3D1CD-426C-4D65-95B9-21100B89E5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E2E30-F815-4C24-A568-09FD05AE912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3D1CD-426C-4D65-95B9-21100B89E5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Image result for rainbow in israel">
            <a:extLst>
              <a:ext uri="{FF2B5EF4-FFF2-40B4-BE49-F238E27FC236}">
                <a16:creationId xmlns:a16="http://schemas.microsoft.com/office/drawing/2014/main" id="{33387BB0-2D8A-46D3-9FBD-DEDE4AB956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51"/>
          <a:stretch/>
        </p:blipFill>
        <p:spPr bwMode="auto">
          <a:xfrm>
            <a:off x="0" y="1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BFD195-556C-4868-BCD5-A6C24965F9CE}"/>
              </a:ext>
            </a:extLst>
          </p:cNvPr>
          <p:cNvSpPr txBox="1"/>
          <p:nvPr/>
        </p:nvSpPr>
        <p:spPr>
          <a:xfrm>
            <a:off x="176543" y="129802"/>
            <a:ext cx="3958729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50" b="1" dirty="0">
                <a:latin typeface="Gabriola" panose="04040605051002020D02" pitchFamily="82" charset="0"/>
              </a:rPr>
              <a:t>A  Land  Flowing  </a:t>
            </a:r>
          </a:p>
          <a:p>
            <a:pPr algn="ctr"/>
            <a:r>
              <a:rPr lang="en-US" sz="4050" b="1" dirty="0">
                <a:latin typeface="Gabriola" panose="04040605051002020D02" pitchFamily="82" charset="0"/>
              </a:rPr>
              <a:t>With  Milk  And  Honey</a:t>
            </a:r>
          </a:p>
          <a:p>
            <a:pPr algn="ctr"/>
            <a:r>
              <a:rPr lang="en-US" sz="4050" b="1" dirty="0">
                <a:latin typeface="Gabriola" panose="04040605051002020D02" pitchFamily="82" charset="0"/>
              </a:rPr>
              <a:t>September  10,  2017</a:t>
            </a:r>
          </a:p>
        </p:txBody>
      </p:sp>
    </p:spTree>
    <p:extLst>
      <p:ext uri="{BB962C8B-B14F-4D97-AF65-F5344CB8AC3E}">
        <p14:creationId xmlns:p14="http://schemas.microsoft.com/office/powerpoint/2010/main" val="4101109761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ound, floor, outdoor&#10;&#10;Description generated with high confidence">
            <a:extLst>
              <a:ext uri="{FF2B5EF4-FFF2-40B4-BE49-F238E27FC236}">
                <a16:creationId xmlns:a16="http://schemas.microsoft.com/office/drawing/2014/main" id="{F51032F8-8A1E-4F48-BA6D-3AE5774744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1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F94C15-85D1-4DF1-8297-4F637C652260}"/>
              </a:ext>
            </a:extLst>
          </p:cNvPr>
          <p:cNvSpPr txBox="1"/>
          <p:nvPr/>
        </p:nvSpPr>
        <p:spPr>
          <a:xfrm>
            <a:off x="704148" y="193956"/>
            <a:ext cx="773570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685800" algn="l"/>
                <a:tab pos="856060" algn="l"/>
                <a:tab pos="1032272" algn="l"/>
                <a:tab pos="1283494" algn="l"/>
                <a:tab pos="1371600" algn="l"/>
              </a:tabLst>
            </a:pPr>
            <a:r>
              <a:rPr lang="en-US" sz="2700" b="1" dirty="0">
                <a:latin typeface="Berylium" panose="02000000000000000000" pitchFamily="2" charset="0"/>
              </a:rPr>
              <a:t>Judges 5:31</a:t>
            </a:r>
          </a:p>
          <a:p>
            <a:pPr algn="ctr">
              <a:tabLst>
                <a:tab pos="685800" algn="l"/>
                <a:tab pos="856060" algn="l"/>
                <a:tab pos="1032272" algn="l"/>
                <a:tab pos="1283494" algn="l"/>
                <a:tab pos="1371600" algn="l"/>
              </a:tabLst>
            </a:pPr>
            <a:r>
              <a:rPr lang="en-US" sz="2700" b="1" dirty="0">
                <a:latin typeface="Berylium" panose="02000000000000000000" pitchFamily="2" charset="0"/>
              </a:rPr>
              <a:t>Let those who love God be like</a:t>
            </a:r>
          </a:p>
          <a:p>
            <a:pPr algn="ctr">
              <a:tabLst>
                <a:tab pos="685800" algn="l"/>
                <a:tab pos="856060" algn="l"/>
                <a:tab pos="1032272" algn="l"/>
                <a:tab pos="1283494" algn="l"/>
                <a:tab pos="1371600" algn="l"/>
              </a:tabLst>
            </a:pPr>
            <a:r>
              <a:rPr lang="en-US" sz="2700" b="1" dirty="0">
                <a:latin typeface="Berylium" panose="02000000000000000000" pitchFamily="2" charset="0"/>
              </a:rPr>
              <a:t>the rising of the sun in its might.</a:t>
            </a:r>
            <a:endParaRPr lang="en-US" sz="2400" b="1" dirty="0">
              <a:latin typeface="Berylium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6E495F-2E19-4B8C-AF86-C1A14A26FFCF}"/>
              </a:ext>
            </a:extLst>
          </p:cNvPr>
          <p:cNvSpPr txBox="1"/>
          <p:nvPr/>
        </p:nvSpPr>
        <p:spPr>
          <a:xfrm>
            <a:off x="788493" y="1618441"/>
            <a:ext cx="756701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685800" algn="l"/>
                <a:tab pos="856060" algn="l"/>
                <a:tab pos="1032272" algn="l"/>
                <a:tab pos="1283494" algn="l"/>
                <a:tab pos="1371600" algn="l"/>
              </a:tabLst>
            </a:pPr>
            <a:r>
              <a:rPr lang="en-US" sz="2700" b="1" dirty="0">
                <a:latin typeface="Berylium" panose="02000000000000000000" pitchFamily="2" charset="0"/>
              </a:rPr>
              <a:t>Acts 2:2</a:t>
            </a:r>
          </a:p>
          <a:p>
            <a:pPr algn="ctr">
              <a:tabLst>
                <a:tab pos="685800" algn="l"/>
                <a:tab pos="856060" algn="l"/>
                <a:tab pos="1032272" algn="l"/>
                <a:tab pos="1283494" algn="l"/>
                <a:tab pos="1371600" algn="l"/>
              </a:tabLst>
            </a:pPr>
            <a:r>
              <a:rPr lang="en-US" sz="2700" b="1" dirty="0">
                <a:latin typeface="Berylium" panose="02000000000000000000" pitchFamily="2" charset="0"/>
              </a:rPr>
              <a:t>There came from heaven a noise like </a:t>
            </a:r>
          </a:p>
          <a:p>
            <a:pPr algn="ctr">
              <a:tabLst>
                <a:tab pos="685800" algn="l"/>
                <a:tab pos="856060" algn="l"/>
                <a:tab pos="1032272" algn="l"/>
                <a:tab pos="1283494" algn="l"/>
                <a:tab pos="1371600" algn="l"/>
              </a:tabLst>
            </a:pPr>
            <a:r>
              <a:rPr lang="en-US" sz="2700" b="1" dirty="0">
                <a:latin typeface="Berylium" panose="02000000000000000000" pitchFamily="2" charset="0"/>
              </a:rPr>
              <a:t>a violent rushing wind</a:t>
            </a:r>
            <a:endParaRPr lang="en-US" sz="2400" b="1" dirty="0">
              <a:latin typeface="Berylium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E432A2-EFC6-4504-8537-D0E959AEB584}"/>
              </a:ext>
            </a:extLst>
          </p:cNvPr>
          <p:cNvSpPr txBox="1"/>
          <p:nvPr/>
        </p:nvSpPr>
        <p:spPr>
          <a:xfrm>
            <a:off x="1285875" y="3042925"/>
            <a:ext cx="65722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685800" algn="l"/>
                <a:tab pos="856060" algn="l"/>
                <a:tab pos="1032272" algn="l"/>
                <a:tab pos="1283494" algn="l"/>
                <a:tab pos="1371600" algn="l"/>
              </a:tabLst>
            </a:pPr>
            <a:r>
              <a:rPr lang="en-US" sz="2700" b="1" dirty="0">
                <a:latin typeface="Berylium" panose="02000000000000000000" pitchFamily="2" charset="0"/>
              </a:rPr>
              <a:t>Psalm 37:1f</a:t>
            </a:r>
          </a:p>
          <a:p>
            <a:pPr algn="ctr">
              <a:tabLst>
                <a:tab pos="685800" algn="l"/>
                <a:tab pos="856060" algn="l"/>
                <a:tab pos="1032272" algn="l"/>
                <a:tab pos="1283494" algn="l"/>
                <a:tab pos="1371600" algn="l"/>
              </a:tabLst>
            </a:pPr>
            <a:r>
              <a:rPr lang="en-US" sz="2700" b="1" dirty="0">
                <a:latin typeface="Berylium" panose="02000000000000000000" pitchFamily="2" charset="0"/>
              </a:rPr>
              <a:t>Do not fret because of  evildoers. Be not envious toward  wrongdoers.  For they will  wither like</a:t>
            </a:r>
          </a:p>
          <a:p>
            <a:pPr algn="ctr">
              <a:tabLst>
                <a:tab pos="685800" algn="l"/>
                <a:tab pos="856060" algn="l"/>
                <a:tab pos="1032272" algn="l"/>
                <a:tab pos="1283494" algn="l"/>
                <a:tab pos="1371600" algn="l"/>
              </a:tabLst>
            </a:pPr>
            <a:r>
              <a:rPr lang="en-US" sz="2700" b="1" dirty="0">
                <a:latin typeface="Berylium" panose="02000000000000000000" pitchFamily="2" charset="0"/>
              </a:rPr>
              <a:t>the grass and  fade like the green herb.</a:t>
            </a:r>
            <a:endParaRPr lang="en-US" sz="2400" b="1" dirty="0">
              <a:latin typeface="Berylium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9BAB7D-2A35-47AE-B6CB-A1281867C935}"/>
              </a:ext>
            </a:extLst>
          </p:cNvPr>
          <p:cNvSpPr txBox="1"/>
          <p:nvPr/>
        </p:nvSpPr>
        <p:spPr>
          <a:xfrm rot="19915147">
            <a:off x="-290274" y="2248586"/>
            <a:ext cx="9724550" cy="646331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More than a THOUSAND of these in Scripture !</a:t>
            </a:r>
          </a:p>
        </p:txBody>
      </p:sp>
    </p:spTree>
    <p:extLst>
      <p:ext uri="{BB962C8B-B14F-4D97-AF65-F5344CB8AC3E}">
        <p14:creationId xmlns:p14="http://schemas.microsoft.com/office/powerpoint/2010/main" val="7718404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ound, floor, outdoor&#10;&#10;Description generated with high confidence">
            <a:extLst>
              <a:ext uri="{FF2B5EF4-FFF2-40B4-BE49-F238E27FC236}">
                <a16:creationId xmlns:a16="http://schemas.microsoft.com/office/drawing/2014/main" id="{F51032F8-8A1E-4F48-BA6D-3AE577474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F94C15-85D1-4DF1-8297-4F637C652260}"/>
              </a:ext>
            </a:extLst>
          </p:cNvPr>
          <p:cNvSpPr txBox="1"/>
          <p:nvPr/>
        </p:nvSpPr>
        <p:spPr>
          <a:xfrm>
            <a:off x="627348" y="440398"/>
            <a:ext cx="7889305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685800" algn="l"/>
                <a:tab pos="856060" algn="l"/>
                <a:tab pos="1032272" algn="l"/>
                <a:tab pos="1283494" algn="l"/>
                <a:tab pos="1371600" algn="l"/>
              </a:tabLst>
            </a:pPr>
            <a:r>
              <a:rPr lang="en-US" sz="4000" b="1" u="sng" dirty="0">
                <a:latin typeface="Berylium" panose="02000000000000000000" pitchFamily="2" charset="0"/>
              </a:rPr>
              <a:t>Psalm 133</a:t>
            </a:r>
          </a:p>
          <a:p>
            <a:pPr algn="just">
              <a:tabLst>
                <a:tab pos="685800" algn="l"/>
                <a:tab pos="856060" algn="l"/>
                <a:tab pos="1032272" algn="l"/>
                <a:tab pos="1283494" algn="l"/>
                <a:tab pos="1371600" algn="l"/>
              </a:tabLst>
            </a:pPr>
            <a:r>
              <a:rPr lang="en-US" sz="3300" b="1" dirty="0">
                <a:latin typeface="Berylium" panose="02000000000000000000" pitchFamily="2" charset="0"/>
              </a:rPr>
              <a:t>Behold, how  good and how  pleasant it is for brothers to dwell together in unity! </a:t>
            </a:r>
          </a:p>
          <a:p>
            <a:pPr algn="just">
              <a:tabLst>
                <a:tab pos="685800" algn="l"/>
                <a:tab pos="856060" algn="l"/>
                <a:tab pos="1032272" algn="l"/>
                <a:tab pos="1283494" algn="l"/>
                <a:tab pos="1371600" algn="l"/>
              </a:tabLst>
            </a:pPr>
            <a:r>
              <a:rPr lang="en-US" sz="3300" b="1" dirty="0">
                <a:latin typeface="Berylium" panose="02000000000000000000" pitchFamily="2" charset="0"/>
              </a:rPr>
              <a:t>It is like the  precious oil upon the head, coming down upon the beard, even Aaron’s beard, coming down upon the edge of his robes. </a:t>
            </a:r>
          </a:p>
          <a:p>
            <a:pPr algn="just">
              <a:tabLst>
                <a:tab pos="685800" algn="l"/>
                <a:tab pos="856060" algn="l"/>
                <a:tab pos="1032272" algn="l"/>
                <a:tab pos="1283494" algn="l"/>
                <a:tab pos="1371600" algn="l"/>
              </a:tabLst>
            </a:pPr>
            <a:r>
              <a:rPr lang="en-US" sz="3300" b="1" dirty="0">
                <a:latin typeface="Berylium" panose="02000000000000000000" pitchFamily="2" charset="0"/>
              </a:rPr>
              <a:t>It is like the dew of Hermon coming down </a:t>
            </a:r>
          </a:p>
          <a:p>
            <a:pPr algn="ctr">
              <a:tabLst>
                <a:tab pos="685800" algn="l"/>
                <a:tab pos="856060" algn="l"/>
                <a:tab pos="1032272" algn="l"/>
                <a:tab pos="1283494" algn="l"/>
                <a:tab pos="1371600" algn="l"/>
              </a:tabLst>
            </a:pPr>
            <a:r>
              <a:rPr lang="en-US" sz="3300" b="1" dirty="0">
                <a:latin typeface="Berylium" panose="02000000000000000000" pitchFamily="2" charset="0"/>
              </a:rPr>
              <a:t>upon the mountains of Zion…</a:t>
            </a:r>
          </a:p>
        </p:txBody>
      </p:sp>
    </p:spTree>
    <p:extLst>
      <p:ext uri="{BB962C8B-B14F-4D97-AF65-F5344CB8AC3E}">
        <p14:creationId xmlns:p14="http://schemas.microsoft.com/office/powerpoint/2010/main" val="6040932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mt hermon lebanon">
            <a:extLst>
              <a:ext uri="{FF2B5EF4-FFF2-40B4-BE49-F238E27FC236}">
                <a16:creationId xmlns:a16="http://schemas.microsoft.com/office/drawing/2014/main" id="{79E104A2-0703-49E0-8DBA-9AE4F175B5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35"/>
          <a:stretch/>
        </p:blipFill>
        <p:spPr bwMode="auto">
          <a:xfrm>
            <a:off x="1" y="0"/>
            <a:ext cx="914399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B1E7A7-CB9C-4CD7-95C1-5323B5335DC5}"/>
              </a:ext>
            </a:extLst>
          </p:cNvPr>
          <p:cNvSpPr txBox="1"/>
          <p:nvPr/>
        </p:nvSpPr>
        <p:spPr>
          <a:xfrm>
            <a:off x="167269" y="182635"/>
            <a:ext cx="87899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685800" algn="l"/>
                <a:tab pos="856060" algn="l"/>
                <a:tab pos="1032272" algn="l"/>
                <a:tab pos="1283494" algn="l"/>
                <a:tab pos="1371600" algn="l"/>
              </a:tabLst>
            </a:pPr>
            <a:r>
              <a:rPr lang="en-US" sz="3000" b="1" dirty="0">
                <a:latin typeface="Berylium" panose="02000000000000000000" pitchFamily="2" charset="0"/>
              </a:rPr>
              <a:t>Psalm 133   for brothers to dwell together in unity</a:t>
            </a:r>
          </a:p>
          <a:p>
            <a:pPr algn="ctr">
              <a:tabLst>
                <a:tab pos="685800" algn="l"/>
                <a:tab pos="856060" algn="l"/>
                <a:tab pos="1032272" algn="l"/>
                <a:tab pos="1283494" algn="l"/>
                <a:tab pos="1371600" algn="l"/>
              </a:tabLst>
            </a:pPr>
            <a:r>
              <a:rPr lang="en-US" sz="3000" b="1" dirty="0">
                <a:latin typeface="Berylium" panose="02000000000000000000" pitchFamily="2" charset="0"/>
              </a:rPr>
              <a:t>is like the dew of Hermon</a:t>
            </a:r>
          </a:p>
        </p:txBody>
      </p:sp>
    </p:spTree>
    <p:extLst>
      <p:ext uri="{BB962C8B-B14F-4D97-AF65-F5344CB8AC3E}">
        <p14:creationId xmlns:p14="http://schemas.microsoft.com/office/powerpoint/2010/main" val="3763143987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mt hermon ski resort">
            <a:extLst>
              <a:ext uri="{FF2B5EF4-FFF2-40B4-BE49-F238E27FC236}">
                <a16:creationId xmlns:a16="http://schemas.microsoft.com/office/drawing/2014/main" id="{4832BBEC-C644-4BE2-8A7C-6D2B57794C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2"/>
          <a:stretch/>
        </p:blipFill>
        <p:spPr bwMode="auto">
          <a:xfrm>
            <a:off x="15" y="7"/>
            <a:ext cx="9143985" cy="514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5F98DF-6CD0-457D-A7BA-254879668A60}"/>
              </a:ext>
            </a:extLst>
          </p:cNvPr>
          <p:cNvSpPr txBox="1"/>
          <p:nvPr/>
        </p:nvSpPr>
        <p:spPr>
          <a:xfrm>
            <a:off x="456932" y="533400"/>
            <a:ext cx="82301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latin typeface="Monotype Corsiva" panose="03010101010201010101" pitchFamily="66" charset="0"/>
              </a:rPr>
              <a:t>Did you know Mount Hermon is 9,000 feet high?</a:t>
            </a:r>
          </a:p>
          <a:p>
            <a:pPr algn="ctr"/>
            <a:r>
              <a:rPr lang="en-US" sz="3600" b="1" dirty="0">
                <a:latin typeface="Monotype Corsiva" panose="03010101010201010101" pitchFamily="66" charset="0"/>
              </a:rPr>
              <a:t>And has a great ski resort with three lifts?</a:t>
            </a:r>
          </a:p>
        </p:txBody>
      </p:sp>
    </p:spTree>
    <p:extLst>
      <p:ext uri="{BB962C8B-B14F-4D97-AF65-F5344CB8AC3E}">
        <p14:creationId xmlns:p14="http://schemas.microsoft.com/office/powerpoint/2010/main" val="34625295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mt hermon skiing">
            <a:extLst>
              <a:ext uri="{FF2B5EF4-FFF2-40B4-BE49-F238E27FC236}">
                <a16:creationId xmlns:a16="http://schemas.microsoft.com/office/drawing/2014/main" id="{B1D6390B-E11A-4163-8284-217DD4E8F3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" b="9048"/>
          <a:stretch/>
        </p:blipFill>
        <p:spPr bwMode="auto">
          <a:xfrm>
            <a:off x="1" y="0"/>
            <a:ext cx="914399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C356BD-65EA-4B3C-8BD2-8EAD6516693A}"/>
              </a:ext>
            </a:extLst>
          </p:cNvPr>
          <p:cNvSpPr txBox="1"/>
          <p:nvPr/>
        </p:nvSpPr>
        <p:spPr>
          <a:xfrm>
            <a:off x="123514" y="0"/>
            <a:ext cx="889698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b="1" dirty="0">
                <a:latin typeface="Monotype Corsiva" panose="03010101010201010101" pitchFamily="66" charset="0"/>
              </a:rPr>
              <a:t>Did you know …</a:t>
            </a:r>
          </a:p>
          <a:p>
            <a:pPr algn="ctr"/>
            <a:r>
              <a:rPr lang="en-US" sz="3000" b="1" dirty="0">
                <a:latin typeface="Monotype Corsiva" panose="03010101010201010101" pitchFamily="66" charset="0"/>
              </a:rPr>
              <a:t>100’s of </a:t>
            </a:r>
            <a:r>
              <a:rPr lang="en-US" sz="3000" b="1" u="sng" dirty="0">
                <a:latin typeface="Monotype Corsiva" panose="03010101010201010101" pitchFamily="66" charset="0"/>
              </a:rPr>
              <a:t>MILLIONS</a:t>
            </a:r>
            <a:r>
              <a:rPr lang="en-US" sz="3000" b="1" dirty="0">
                <a:latin typeface="Monotype Corsiva" panose="03010101010201010101" pitchFamily="66" charset="0"/>
              </a:rPr>
              <a:t> of birds migrate through Israel every year?</a:t>
            </a:r>
          </a:p>
          <a:p>
            <a:pPr algn="ctr"/>
            <a:r>
              <a:rPr lang="en-US" sz="3000" b="1" dirty="0">
                <a:latin typeface="Monotype Corsiva" panose="03010101010201010101" pitchFamily="66" charset="0"/>
              </a:rPr>
              <a:t>540 different </a:t>
            </a:r>
            <a:r>
              <a:rPr lang="en-US" sz="3000" b="1" u="sng" dirty="0">
                <a:latin typeface="Monotype Corsiva" panose="03010101010201010101" pitchFamily="66" charset="0"/>
              </a:rPr>
              <a:t>SPECIES</a:t>
            </a:r>
            <a:r>
              <a:rPr lang="en-US" sz="3000" b="1" dirty="0">
                <a:latin typeface="Monotype Corsiva" panose="03010101010201010101" pitchFamily="66" charset="0"/>
              </a:rPr>
              <a:t> travel through Israel every year!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54FD8C-0EF4-45FA-AF88-23D7CA188025}"/>
              </a:ext>
            </a:extLst>
          </p:cNvPr>
          <p:cNvSpPr txBox="1"/>
          <p:nvPr/>
        </p:nvSpPr>
        <p:spPr>
          <a:xfrm>
            <a:off x="1" y="4620280"/>
            <a:ext cx="9143999" cy="5232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Israel is the center of the bird watcher’s universe</a:t>
            </a:r>
          </a:p>
        </p:txBody>
      </p:sp>
    </p:spTree>
    <p:extLst>
      <p:ext uri="{BB962C8B-B14F-4D97-AF65-F5344CB8AC3E}">
        <p14:creationId xmlns:p14="http://schemas.microsoft.com/office/powerpoint/2010/main" val="8303006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DEAD SEA">
            <a:extLst>
              <a:ext uri="{FF2B5EF4-FFF2-40B4-BE49-F238E27FC236}">
                <a16:creationId xmlns:a16="http://schemas.microsoft.com/office/drawing/2014/main" id="{A0D4AB71-36F9-49B6-8E80-67AE0250D4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1"/>
          <a:stretch/>
        </p:blipFill>
        <p:spPr bwMode="auto">
          <a:xfrm>
            <a:off x="22" y="-1"/>
            <a:ext cx="9143978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1E94B6-D7AC-486F-9A91-347533CBF61D}"/>
              </a:ext>
            </a:extLst>
          </p:cNvPr>
          <p:cNvSpPr txBox="1"/>
          <p:nvPr/>
        </p:nvSpPr>
        <p:spPr>
          <a:xfrm>
            <a:off x="1082912" y="1"/>
            <a:ext cx="69781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b="1" dirty="0">
                <a:latin typeface="Monotype Corsiva" panose="03010101010201010101" pitchFamily="66" charset="0"/>
              </a:rPr>
              <a:t>Did you know …</a:t>
            </a:r>
          </a:p>
          <a:p>
            <a:pPr algn="ctr"/>
            <a:r>
              <a:rPr lang="en-US" sz="3000" b="1" dirty="0">
                <a:latin typeface="Monotype Corsiva" panose="03010101010201010101" pitchFamily="66" charset="0"/>
              </a:rPr>
              <a:t>Dead Sea (Salt Sea) is named 9 times in the Bible?</a:t>
            </a:r>
          </a:p>
        </p:txBody>
      </p:sp>
    </p:spTree>
    <p:extLst>
      <p:ext uri="{BB962C8B-B14F-4D97-AF65-F5344CB8AC3E}">
        <p14:creationId xmlns:p14="http://schemas.microsoft.com/office/powerpoint/2010/main" val="15602464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DEAD SEA">
            <a:extLst>
              <a:ext uri="{FF2B5EF4-FFF2-40B4-BE49-F238E27FC236}">
                <a16:creationId xmlns:a16="http://schemas.microsoft.com/office/drawing/2014/main" id="{098D65F2-C52F-4F0F-9D85-1A24636D2F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16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2C26DE-2852-4832-B55C-7AD9D88F6417}"/>
              </a:ext>
            </a:extLst>
          </p:cNvPr>
          <p:cNvSpPr txBox="1"/>
          <p:nvPr/>
        </p:nvSpPr>
        <p:spPr>
          <a:xfrm>
            <a:off x="932988" y="1"/>
            <a:ext cx="8206093" cy="55399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000" b="1" dirty="0">
                <a:latin typeface="Monotype Corsiva" panose="03010101010201010101" pitchFamily="66" charset="0"/>
              </a:rPr>
              <a:t>Sodom &amp; Gomorrah,  Jericho,  </a:t>
            </a:r>
            <a:r>
              <a:rPr lang="en-US" sz="3000" b="1" dirty="0" err="1">
                <a:latin typeface="Monotype Corsiva" panose="03010101010201010101" pitchFamily="66" charset="0"/>
              </a:rPr>
              <a:t>En</a:t>
            </a:r>
            <a:r>
              <a:rPr lang="en-US" sz="3000" b="1" dirty="0">
                <a:latin typeface="Monotype Corsiva" panose="03010101010201010101" pitchFamily="66" charset="0"/>
              </a:rPr>
              <a:t> </a:t>
            </a:r>
            <a:r>
              <a:rPr lang="en-US" sz="3000" b="1" dirty="0" err="1">
                <a:latin typeface="Monotype Corsiva" panose="03010101010201010101" pitchFamily="66" charset="0"/>
              </a:rPr>
              <a:t>Gedi</a:t>
            </a:r>
            <a:r>
              <a:rPr lang="en-US" sz="3000" b="1" dirty="0">
                <a:latin typeface="Monotype Corsiva" panose="03010101010201010101" pitchFamily="66" charset="0"/>
              </a:rPr>
              <a:t>,  Qumran,  Masada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171E81-29BC-490C-9653-354FF6164A22}"/>
              </a:ext>
            </a:extLst>
          </p:cNvPr>
          <p:cNvSpPr txBox="1"/>
          <p:nvPr/>
        </p:nvSpPr>
        <p:spPr>
          <a:xfrm>
            <a:off x="3585958" y="561831"/>
            <a:ext cx="5553123" cy="55399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000" b="1" dirty="0">
                <a:latin typeface="Monotype Corsiva" panose="03010101010201010101" pitchFamily="66" charset="0"/>
              </a:rPr>
              <a:t>Moses, Joshua, David, Herod the Great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5AB0B6-21D2-4C50-BC4A-E62B56FCE243}"/>
              </a:ext>
            </a:extLst>
          </p:cNvPr>
          <p:cNvSpPr txBox="1"/>
          <p:nvPr/>
        </p:nvSpPr>
        <p:spPr>
          <a:xfrm>
            <a:off x="4581533" y="1123661"/>
            <a:ext cx="4562467" cy="55399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000" b="1" dirty="0">
                <a:latin typeface="Monotype Corsiva" panose="03010101010201010101" pitchFamily="66" charset="0"/>
              </a:rPr>
              <a:t>60 Miles long and 10 miles wide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C1171E81-29BC-490C-9653-354FF6164A22}"/>
              </a:ext>
            </a:extLst>
          </p:cNvPr>
          <p:cNvSpPr txBox="1"/>
          <p:nvPr/>
        </p:nvSpPr>
        <p:spPr>
          <a:xfrm>
            <a:off x="7167176" y="1675567"/>
            <a:ext cx="1976824" cy="55399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>
                <a:latin typeface="Monotype Corsiva" panose="03010101010201010101" pitchFamily="66" charset="0"/>
              </a:rPr>
              <a:t>978 feet deep</a:t>
            </a:r>
          </a:p>
        </p:txBody>
      </p:sp>
    </p:spTree>
    <p:extLst>
      <p:ext uri="{BB962C8B-B14F-4D97-AF65-F5344CB8AC3E}">
        <p14:creationId xmlns:p14="http://schemas.microsoft.com/office/powerpoint/2010/main" val="33586994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ramp&#10;&#10;Description generated with high confidence">
            <a:extLst>
              <a:ext uri="{FF2B5EF4-FFF2-40B4-BE49-F238E27FC236}">
                <a16:creationId xmlns:a16="http://schemas.microsoft.com/office/drawing/2014/main" id="{E64FCA84-BC49-4AD5-9E5D-176A230F0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BDFD13F-D4B6-49A9-9529-201429D74B03}"/>
              </a:ext>
            </a:extLst>
          </p:cNvPr>
          <p:cNvSpPr txBox="1"/>
          <p:nvPr/>
        </p:nvSpPr>
        <p:spPr>
          <a:xfrm>
            <a:off x="0" y="771258"/>
            <a:ext cx="9144000" cy="2931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50" b="1" u="sng" dirty="0">
                <a:latin typeface="Berylium" panose="02000000000000000000" pitchFamily="2" charset="0"/>
              </a:rPr>
              <a:t>GENESIS  12:1-3</a:t>
            </a:r>
          </a:p>
          <a:p>
            <a:pPr algn="ctr"/>
            <a:endParaRPr lang="en-US" sz="1500" b="1" dirty="0">
              <a:latin typeface="Berylium" panose="02000000000000000000" pitchFamily="2" charset="0"/>
            </a:endParaRPr>
          </a:p>
          <a:p>
            <a:pPr algn="ctr"/>
            <a:r>
              <a:rPr lang="en-US" sz="3000" b="1" dirty="0">
                <a:latin typeface="Berylium" panose="02000000000000000000" pitchFamily="2" charset="0"/>
              </a:rPr>
              <a:t>The promises to Abraham are the theme of the entire Bible.</a:t>
            </a:r>
          </a:p>
          <a:p>
            <a:pPr algn="ctr"/>
            <a:endParaRPr lang="en-US" sz="1500" b="1" dirty="0">
              <a:latin typeface="Berylium" panose="02000000000000000000" pitchFamily="2" charset="0"/>
            </a:endParaRPr>
          </a:p>
          <a:p>
            <a:pPr algn="ctr"/>
            <a:r>
              <a:rPr lang="en-US" sz="3000" b="1" dirty="0">
                <a:latin typeface="Berylium" panose="02000000000000000000" pitchFamily="2" charset="0"/>
              </a:rPr>
              <a:t>These promises are presented to Abraham  </a:t>
            </a:r>
            <a:r>
              <a:rPr lang="en-US" sz="3000" b="1" u="sng" dirty="0">
                <a:latin typeface="Berylium" panose="02000000000000000000" pitchFamily="2" charset="0"/>
              </a:rPr>
              <a:t>FIVE  TIMES</a:t>
            </a:r>
            <a:r>
              <a:rPr lang="en-US" sz="3000" b="1" dirty="0">
                <a:latin typeface="Berylium" panose="02000000000000000000" pitchFamily="2" charset="0"/>
              </a:rPr>
              <a:t> !</a:t>
            </a:r>
          </a:p>
          <a:p>
            <a:pPr algn="ctr"/>
            <a:endParaRPr lang="en-US" sz="1500" b="1" dirty="0">
              <a:latin typeface="Berylium" panose="02000000000000000000" pitchFamily="2" charset="0"/>
            </a:endParaRPr>
          </a:p>
          <a:p>
            <a:pPr algn="ctr"/>
            <a:r>
              <a:rPr lang="en-US" sz="3000" b="1" dirty="0">
                <a:latin typeface="Berylium" panose="02000000000000000000" pitchFamily="2" charset="0"/>
              </a:rPr>
              <a:t>“A Land” is mentioned  </a:t>
            </a:r>
            <a:r>
              <a:rPr lang="en-US" sz="3000" b="1" u="sng" dirty="0">
                <a:latin typeface="Berylium" panose="02000000000000000000" pitchFamily="2" charset="0"/>
              </a:rPr>
              <a:t>FOUR  OUT  OF  FIVE  TIMES </a:t>
            </a:r>
            <a:r>
              <a:rPr lang="en-US" sz="3000" b="1" dirty="0">
                <a:latin typeface="Berylium" panose="02000000000000000000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450001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ramp&#10;&#10;Description generated with high confidence">
            <a:extLst>
              <a:ext uri="{FF2B5EF4-FFF2-40B4-BE49-F238E27FC236}">
                <a16:creationId xmlns:a16="http://schemas.microsoft.com/office/drawing/2014/main" id="{E64FCA84-BC49-4AD5-9E5D-176A230F0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BDFD13F-D4B6-49A9-9529-201429D74B03}"/>
              </a:ext>
            </a:extLst>
          </p:cNvPr>
          <p:cNvSpPr txBox="1"/>
          <p:nvPr/>
        </p:nvSpPr>
        <p:spPr>
          <a:xfrm>
            <a:off x="550416" y="59524"/>
            <a:ext cx="8043168" cy="5024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50" b="1" u="sng" dirty="0">
                <a:latin typeface="Berylium" panose="02000000000000000000" pitchFamily="2" charset="0"/>
              </a:rPr>
              <a:t>GENESIS  12:1-3</a:t>
            </a:r>
          </a:p>
          <a:p>
            <a:pPr algn="ctr"/>
            <a:endParaRPr lang="en-US" sz="1500" b="1" dirty="0">
              <a:latin typeface="Berylium" panose="02000000000000000000" pitchFamily="2" charset="0"/>
            </a:endParaRPr>
          </a:p>
          <a:p>
            <a:pPr algn="just"/>
            <a:r>
              <a:rPr lang="en-US" sz="3200" b="1" dirty="0">
                <a:latin typeface="Berylium" panose="02000000000000000000" pitchFamily="2" charset="0"/>
              </a:rPr>
              <a:t>The Lord said to Abram, "Go forth from your country, and from your relatives and from your father's house, to the </a:t>
            </a:r>
            <a:r>
              <a:rPr lang="en-US" sz="3200" b="1" u="sng" dirty="0">
                <a:latin typeface="Berylium" panose="02000000000000000000" pitchFamily="2" charset="0"/>
              </a:rPr>
              <a:t>land</a:t>
            </a:r>
            <a:r>
              <a:rPr lang="en-US" sz="3200" b="1" dirty="0">
                <a:latin typeface="Berylium" panose="02000000000000000000" pitchFamily="2" charset="0"/>
              </a:rPr>
              <a:t> which I will show you; and I will make you a great nation, and I will bless you, and make your name great; and so you shall be a blessing; and I will bless those who bless you, and the one who curses you I will curse. And in you all the families of the earth will be blessed." </a:t>
            </a:r>
            <a:endParaRPr lang="en-US" sz="2400" b="1" dirty="0">
              <a:latin typeface="Beryl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1543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ramp&#10;&#10;Description generated with high confidence">
            <a:extLst>
              <a:ext uri="{FF2B5EF4-FFF2-40B4-BE49-F238E27FC236}">
                <a16:creationId xmlns:a16="http://schemas.microsoft.com/office/drawing/2014/main" id="{E64FCA84-BC49-4AD5-9E5D-176A230F0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BDFD13F-D4B6-49A9-9529-201429D74B03}"/>
              </a:ext>
            </a:extLst>
          </p:cNvPr>
          <p:cNvSpPr txBox="1"/>
          <p:nvPr/>
        </p:nvSpPr>
        <p:spPr>
          <a:xfrm>
            <a:off x="0" y="771258"/>
            <a:ext cx="9144000" cy="307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50" b="1" u="sng" dirty="0">
                <a:latin typeface="Berylium" panose="02000000000000000000" pitchFamily="2" charset="0"/>
              </a:rPr>
              <a:t>GENESIS  13 - 25</a:t>
            </a:r>
          </a:p>
          <a:p>
            <a:pPr algn="ctr"/>
            <a:r>
              <a:rPr lang="en-US" sz="3600" b="1" dirty="0">
                <a:latin typeface="Berylium" panose="02000000000000000000" pitchFamily="2" charset="0"/>
              </a:rPr>
              <a:t>Shechem,  Bethel,  Ai, the Negev, </a:t>
            </a:r>
          </a:p>
          <a:p>
            <a:pPr algn="ctr"/>
            <a:r>
              <a:rPr lang="en-US" sz="3600" b="1" dirty="0">
                <a:latin typeface="Berylium" panose="02000000000000000000" pitchFamily="2" charset="0"/>
              </a:rPr>
              <a:t>Sodom &amp;  Gomorrah, Salt Sea, Hebron, Dan</a:t>
            </a:r>
          </a:p>
          <a:p>
            <a:pPr algn="ctr"/>
            <a:endParaRPr lang="en-US" sz="3600" b="1" dirty="0">
              <a:latin typeface="Berylium" panose="02000000000000000000" pitchFamily="2" charset="0"/>
            </a:endParaRPr>
          </a:p>
          <a:p>
            <a:pPr algn="ctr"/>
            <a:r>
              <a:rPr lang="en-US" sz="3600" b="1" dirty="0">
                <a:latin typeface="Berylium" panose="02000000000000000000" pitchFamily="2" charset="0"/>
              </a:rPr>
              <a:t>Let’s just take one story... </a:t>
            </a:r>
          </a:p>
        </p:txBody>
      </p:sp>
    </p:spTree>
    <p:extLst>
      <p:ext uri="{BB962C8B-B14F-4D97-AF65-F5344CB8AC3E}">
        <p14:creationId xmlns:p14="http://schemas.microsoft.com/office/powerpoint/2010/main" val="2895642454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ramp&#10;&#10;Description generated with high confidence">
            <a:extLst>
              <a:ext uri="{FF2B5EF4-FFF2-40B4-BE49-F238E27FC236}">
                <a16:creationId xmlns:a16="http://schemas.microsoft.com/office/drawing/2014/main" id="{E64FCA84-BC49-4AD5-9E5D-176A230F0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BDFD13F-D4B6-49A9-9529-201429D74B03}"/>
              </a:ext>
            </a:extLst>
          </p:cNvPr>
          <p:cNvSpPr txBox="1"/>
          <p:nvPr/>
        </p:nvSpPr>
        <p:spPr>
          <a:xfrm>
            <a:off x="834501" y="-9726"/>
            <a:ext cx="7474998" cy="5162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50" b="1" u="sng" dirty="0">
                <a:latin typeface="Berylium" panose="02000000000000000000" pitchFamily="2" charset="0"/>
              </a:rPr>
              <a:t>GENESIS  14:8-11</a:t>
            </a:r>
            <a:r>
              <a:rPr lang="en-US" sz="3600" dirty="0"/>
              <a:t> </a:t>
            </a:r>
            <a:endParaRPr lang="en-US" dirty="0"/>
          </a:p>
          <a:p>
            <a:pPr algn="just"/>
            <a:r>
              <a:rPr lang="en-US" sz="2800" b="1" dirty="0">
                <a:latin typeface="Berylium" panose="02000000000000000000" pitchFamily="2" charset="0"/>
              </a:rPr>
              <a:t>The king of Sodom and the king of Gomorrah and the king of </a:t>
            </a:r>
            <a:r>
              <a:rPr lang="en-US" sz="2800" b="1" dirty="0" err="1">
                <a:latin typeface="Berylium" panose="02000000000000000000" pitchFamily="2" charset="0"/>
              </a:rPr>
              <a:t>Admah</a:t>
            </a:r>
            <a:r>
              <a:rPr lang="en-US" sz="2800" b="1" dirty="0">
                <a:latin typeface="Berylium" panose="02000000000000000000" pitchFamily="2" charset="0"/>
              </a:rPr>
              <a:t> and the king of </a:t>
            </a:r>
            <a:r>
              <a:rPr lang="en-US" sz="2800" b="1" dirty="0" err="1">
                <a:latin typeface="Berylium" panose="02000000000000000000" pitchFamily="2" charset="0"/>
              </a:rPr>
              <a:t>Zeboiim</a:t>
            </a:r>
            <a:r>
              <a:rPr lang="en-US" sz="2800" b="1" dirty="0">
                <a:latin typeface="Berylium" panose="02000000000000000000" pitchFamily="2" charset="0"/>
              </a:rPr>
              <a:t> and the king of Bela (that is, </a:t>
            </a:r>
            <a:r>
              <a:rPr lang="en-US" sz="2800" b="1" dirty="0" err="1">
                <a:latin typeface="Berylium" panose="02000000000000000000" pitchFamily="2" charset="0"/>
              </a:rPr>
              <a:t>Zoar</a:t>
            </a:r>
            <a:r>
              <a:rPr lang="en-US" sz="2800" b="1" dirty="0">
                <a:latin typeface="Berylium" panose="02000000000000000000" pitchFamily="2" charset="0"/>
              </a:rPr>
              <a:t>) came out; and they arrayed for battle against them in the valley of </a:t>
            </a:r>
            <a:r>
              <a:rPr lang="en-US" sz="2800" b="1" dirty="0" err="1">
                <a:latin typeface="Berylium" panose="02000000000000000000" pitchFamily="2" charset="0"/>
              </a:rPr>
              <a:t>Siddim</a:t>
            </a:r>
            <a:r>
              <a:rPr lang="en-US" sz="2800" b="1" dirty="0">
                <a:latin typeface="Berylium" panose="02000000000000000000" pitchFamily="2" charset="0"/>
              </a:rPr>
              <a:t>,  against </a:t>
            </a:r>
            <a:r>
              <a:rPr lang="en-US" sz="2800" b="1" dirty="0" err="1">
                <a:latin typeface="Berylium" panose="02000000000000000000" pitchFamily="2" charset="0"/>
              </a:rPr>
              <a:t>Chedorlaomer</a:t>
            </a:r>
            <a:r>
              <a:rPr lang="en-US" sz="2800" b="1" dirty="0">
                <a:latin typeface="Berylium" panose="02000000000000000000" pitchFamily="2" charset="0"/>
              </a:rPr>
              <a:t> king of Elam and Tidal king of </a:t>
            </a:r>
            <a:r>
              <a:rPr lang="en-US" sz="2800" b="1" dirty="0" err="1">
                <a:latin typeface="Berylium" panose="02000000000000000000" pitchFamily="2" charset="0"/>
              </a:rPr>
              <a:t>Goiim</a:t>
            </a:r>
            <a:r>
              <a:rPr lang="en-US" sz="2800" b="1" dirty="0">
                <a:latin typeface="Berylium" panose="02000000000000000000" pitchFamily="2" charset="0"/>
              </a:rPr>
              <a:t> and </a:t>
            </a:r>
            <a:r>
              <a:rPr lang="en-US" sz="2800" b="1" dirty="0" err="1">
                <a:latin typeface="Berylium" panose="02000000000000000000" pitchFamily="2" charset="0"/>
              </a:rPr>
              <a:t>Amraphel</a:t>
            </a:r>
            <a:r>
              <a:rPr lang="en-US" sz="2800" b="1" dirty="0">
                <a:latin typeface="Berylium" panose="02000000000000000000" pitchFamily="2" charset="0"/>
              </a:rPr>
              <a:t> king of Shinar and Arioch king of </a:t>
            </a:r>
            <a:r>
              <a:rPr lang="en-US" sz="2800" b="1" dirty="0" err="1">
                <a:latin typeface="Berylium" panose="02000000000000000000" pitchFamily="2" charset="0"/>
              </a:rPr>
              <a:t>Ellasar</a:t>
            </a:r>
            <a:r>
              <a:rPr lang="en-US" sz="2800" b="1" dirty="0">
                <a:latin typeface="Berylium" panose="02000000000000000000" pitchFamily="2" charset="0"/>
              </a:rPr>
              <a:t> — four kings against five. Now the valley of </a:t>
            </a:r>
            <a:r>
              <a:rPr lang="en-US" sz="2800" b="1" dirty="0" err="1">
                <a:latin typeface="Berylium" panose="02000000000000000000" pitchFamily="2" charset="0"/>
              </a:rPr>
              <a:t>Siddim</a:t>
            </a:r>
            <a:r>
              <a:rPr lang="en-US" sz="2800" b="1" dirty="0">
                <a:latin typeface="Berylium" panose="02000000000000000000" pitchFamily="2" charset="0"/>
              </a:rPr>
              <a:t> was full of tar pits; and the kings of Sodom and Gomorrah fled, and they fell into them. But those who survived fled to the hill country.</a:t>
            </a:r>
            <a:endParaRPr lang="en-US" sz="4800" b="1" dirty="0">
              <a:latin typeface="Beryl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461729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arm4.static.flickr.com/3034/2640856011_d91545e61d_o.jpg">
            <a:extLst>
              <a:ext uri="{FF2B5EF4-FFF2-40B4-BE49-F238E27FC236}">
                <a16:creationId xmlns:a16="http://schemas.microsoft.com/office/drawing/2014/main" id="{196A3D75-9202-4345-AAB4-E4D1218C2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0"/>
            <a:ext cx="3429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CD783E-C88A-465F-9D97-72602F9264DB}"/>
              </a:ext>
            </a:extLst>
          </p:cNvPr>
          <p:cNvSpPr txBox="1"/>
          <p:nvPr/>
        </p:nvSpPr>
        <p:spPr>
          <a:xfrm>
            <a:off x="275208" y="674703"/>
            <a:ext cx="52023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Valley of </a:t>
            </a:r>
            <a:r>
              <a:rPr lang="en-US" sz="2000" b="1" dirty="0" err="1">
                <a:solidFill>
                  <a:schemeClr val="bg1"/>
                </a:solidFill>
              </a:rPr>
              <a:t>Siddim</a:t>
            </a:r>
            <a:r>
              <a:rPr lang="en-US" sz="2000" b="1" dirty="0">
                <a:solidFill>
                  <a:schemeClr val="bg1"/>
                </a:solidFill>
              </a:rPr>
              <a:t> = Dead Sea Valley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Dead  Sea also called “Lake </a:t>
            </a:r>
            <a:r>
              <a:rPr lang="en-US" sz="2000" b="1" dirty="0" err="1">
                <a:solidFill>
                  <a:schemeClr val="bg1"/>
                </a:solidFill>
              </a:rPr>
              <a:t>Asphaltitis</a:t>
            </a:r>
            <a:r>
              <a:rPr lang="en-US" sz="2000" b="1" dirty="0">
                <a:solidFill>
                  <a:schemeClr val="bg1"/>
                </a:solidFill>
              </a:rPr>
              <a:t>”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Tar or Bitumen is naturally produced there</a:t>
            </a:r>
          </a:p>
        </p:txBody>
      </p:sp>
      <p:pic>
        <p:nvPicPr>
          <p:cNvPr id="2050" name="Picture 2" descr="http://1.bp.blogspot.com/-tfUTdePQrWM/T_379oQI8DI/AAAAAAAAADc/CkPDw8NGb3E/s1600/BSBA340104110.jpg">
            <a:extLst>
              <a:ext uri="{FF2B5EF4-FFF2-40B4-BE49-F238E27FC236}">
                <a16:creationId xmlns:a16="http://schemas.microsoft.com/office/drawing/2014/main" id="{BEED045E-F298-48C8-A45B-69F8ECCA2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2059620"/>
            <a:ext cx="5403596" cy="2899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278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FAF79C-A7B4-426F-89F6-E2E06EB3AF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" r="1188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0C9555-16FD-4151-BA03-E0204383AAAA}"/>
              </a:ext>
            </a:extLst>
          </p:cNvPr>
          <p:cNvSpPr txBox="1"/>
          <p:nvPr/>
        </p:nvSpPr>
        <p:spPr>
          <a:xfrm>
            <a:off x="1167493" y="1912833"/>
            <a:ext cx="18676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latin typeface="Berylium" panose="02000000000000000000" pitchFamily="2" charset="0"/>
              </a:rPr>
              <a:t>Exodus 3:8</a:t>
            </a:r>
          </a:p>
          <a:p>
            <a:r>
              <a:rPr lang="en-US" sz="2100" b="1" dirty="0">
                <a:latin typeface="Berylium" panose="02000000000000000000" pitchFamily="2" charset="0"/>
              </a:rPr>
              <a:t>Exodus 3:17</a:t>
            </a:r>
          </a:p>
          <a:p>
            <a:r>
              <a:rPr lang="en-US" sz="2100" b="1" dirty="0">
                <a:latin typeface="Berylium" panose="02000000000000000000" pitchFamily="2" charset="0"/>
              </a:rPr>
              <a:t>Exodus 13:5</a:t>
            </a:r>
          </a:p>
          <a:p>
            <a:r>
              <a:rPr lang="en-US" sz="2100" b="1" dirty="0">
                <a:latin typeface="Berylium" panose="02000000000000000000" pitchFamily="2" charset="0"/>
              </a:rPr>
              <a:t>Exodus 33:3</a:t>
            </a:r>
          </a:p>
          <a:p>
            <a:r>
              <a:rPr lang="en-US" sz="2100" b="1" dirty="0">
                <a:latin typeface="Berylium" panose="02000000000000000000" pitchFamily="2" charset="0"/>
              </a:rPr>
              <a:t>Leviticus 20:24</a:t>
            </a:r>
          </a:p>
          <a:p>
            <a:r>
              <a:rPr lang="en-US" sz="2100" b="1" dirty="0">
                <a:latin typeface="Berylium" panose="02000000000000000000" pitchFamily="2" charset="0"/>
              </a:rPr>
              <a:t>Numbers 13:27</a:t>
            </a:r>
          </a:p>
          <a:p>
            <a:r>
              <a:rPr lang="en-US" sz="2100" b="1" dirty="0">
                <a:latin typeface="Berylium" panose="02000000000000000000" pitchFamily="2" charset="0"/>
              </a:rPr>
              <a:t>Numbers 14:8</a:t>
            </a:r>
          </a:p>
          <a:p>
            <a:r>
              <a:rPr lang="en-US" sz="2100" b="1" dirty="0">
                <a:latin typeface="Berylium" panose="02000000000000000000" pitchFamily="2" charset="0"/>
              </a:rPr>
              <a:t>Numbers 16:13f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B8220F-BF65-4CF9-B544-0E86698F5A77}"/>
              </a:ext>
            </a:extLst>
          </p:cNvPr>
          <p:cNvSpPr txBox="1"/>
          <p:nvPr/>
        </p:nvSpPr>
        <p:spPr>
          <a:xfrm>
            <a:off x="6199357" y="1912833"/>
            <a:ext cx="172816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latin typeface="Berylium" panose="02000000000000000000" pitchFamily="2" charset="0"/>
              </a:rPr>
              <a:t>Joshua 5:6</a:t>
            </a:r>
          </a:p>
          <a:p>
            <a:r>
              <a:rPr lang="en-US" sz="2100" b="1" dirty="0">
                <a:latin typeface="Berylium" panose="02000000000000000000" pitchFamily="2" charset="0"/>
              </a:rPr>
              <a:t>Jeremiah 11:5</a:t>
            </a:r>
          </a:p>
          <a:p>
            <a:r>
              <a:rPr lang="en-US" sz="2100" b="1" dirty="0">
                <a:latin typeface="Berylium" panose="02000000000000000000" pitchFamily="2" charset="0"/>
              </a:rPr>
              <a:t>Jeremiah 32:22</a:t>
            </a:r>
          </a:p>
          <a:p>
            <a:r>
              <a:rPr lang="en-US" sz="2100" b="1" dirty="0">
                <a:latin typeface="Berylium" panose="02000000000000000000" pitchFamily="2" charset="0"/>
              </a:rPr>
              <a:t>Ezekiel 20:6</a:t>
            </a:r>
          </a:p>
          <a:p>
            <a:r>
              <a:rPr lang="en-US" sz="2100" b="1" dirty="0">
                <a:latin typeface="Berylium" panose="02000000000000000000" pitchFamily="2" charset="0"/>
              </a:rPr>
              <a:t>Ezekiel 20:15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46BC4C-7059-474C-A7B2-3759C2F24BC8}"/>
              </a:ext>
            </a:extLst>
          </p:cNvPr>
          <p:cNvSpPr txBox="1"/>
          <p:nvPr/>
        </p:nvSpPr>
        <p:spPr>
          <a:xfrm>
            <a:off x="3491950" y="1912833"/>
            <a:ext cx="225063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latin typeface="Berylium" panose="02000000000000000000" pitchFamily="2" charset="0"/>
              </a:rPr>
              <a:t>Deuteronomy 6:3</a:t>
            </a:r>
          </a:p>
          <a:p>
            <a:r>
              <a:rPr lang="en-US" sz="2100" b="1" dirty="0">
                <a:latin typeface="Berylium" panose="02000000000000000000" pitchFamily="2" charset="0"/>
              </a:rPr>
              <a:t>Deuteronomy 11:9</a:t>
            </a:r>
          </a:p>
          <a:p>
            <a:r>
              <a:rPr lang="en-US" sz="2100" b="1" dirty="0">
                <a:latin typeface="Berylium" panose="02000000000000000000" pitchFamily="2" charset="0"/>
              </a:rPr>
              <a:t>Deuteronomy 26:9</a:t>
            </a:r>
          </a:p>
          <a:p>
            <a:r>
              <a:rPr lang="en-US" sz="2100" b="1" dirty="0">
                <a:latin typeface="Berylium" panose="02000000000000000000" pitchFamily="2" charset="0"/>
              </a:rPr>
              <a:t>Deuteronomy 26:15</a:t>
            </a:r>
          </a:p>
          <a:p>
            <a:r>
              <a:rPr lang="en-US" sz="2100" b="1" dirty="0">
                <a:latin typeface="Berylium" panose="02000000000000000000" pitchFamily="2" charset="0"/>
              </a:rPr>
              <a:t>Deuteronomy 27:3</a:t>
            </a:r>
          </a:p>
          <a:p>
            <a:r>
              <a:rPr lang="en-US" sz="2100" b="1" dirty="0">
                <a:latin typeface="Berylium" panose="02000000000000000000" pitchFamily="2" charset="0"/>
              </a:rPr>
              <a:t>Deuteronomy 31:20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A29C61-2FD7-4CE2-B595-10046C493EAE}"/>
              </a:ext>
            </a:extLst>
          </p:cNvPr>
          <p:cNvSpPr txBox="1"/>
          <p:nvPr/>
        </p:nvSpPr>
        <p:spPr>
          <a:xfrm>
            <a:off x="1041150" y="524653"/>
            <a:ext cx="706170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50" b="1" dirty="0">
                <a:latin typeface="Gabriola" panose="04040605051002020D02" pitchFamily="82" charset="0"/>
              </a:rPr>
              <a:t>“A  Land  Flowing  With  Milk  And  Honey”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F1EA23-8C22-4006-B078-BFF491223D55}"/>
              </a:ext>
            </a:extLst>
          </p:cNvPr>
          <p:cNvSpPr txBox="1"/>
          <p:nvPr/>
        </p:nvSpPr>
        <p:spPr>
          <a:xfrm>
            <a:off x="1395051" y="1299534"/>
            <a:ext cx="14125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u="sng" dirty="0"/>
              <a:t>8 Times</a:t>
            </a:r>
            <a:endParaRPr lang="en-US" sz="1350" b="1" u="sng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11E19C-5CB3-4672-9BE2-A54D90A27CE7}"/>
              </a:ext>
            </a:extLst>
          </p:cNvPr>
          <p:cNvSpPr txBox="1"/>
          <p:nvPr/>
        </p:nvSpPr>
        <p:spPr>
          <a:xfrm>
            <a:off x="3910983" y="1307937"/>
            <a:ext cx="14125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u="sng" dirty="0"/>
              <a:t>6 Times</a:t>
            </a:r>
            <a:endParaRPr lang="en-US" sz="1350" b="1" u="sng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6CA5C4-C158-423A-8B3A-D6A6D1F48F48}"/>
              </a:ext>
            </a:extLst>
          </p:cNvPr>
          <p:cNvSpPr txBox="1"/>
          <p:nvPr/>
        </p:nvSpPr>
        <p:spPr>
          <a:xfrm>
            <a:off x="6357156" y="1278187"/>
            <a:ext cx="14125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u="sng" dirty="0"/>
              <a:t>5 Times</a:t>
            </a:r>
            <a:endParaRPr lang="en-US" sz="1350" b="1" u="sng" dirty="0"/>
          </a:p>
        </p:txBody>
      </p:sp>
    </p:spTree>
    <p:extLst>
      <p:ext uri="{BB962C8B-B14F-4D97-AF65-F5344CB8AC3E}">
        <p14:creationId xmlns:p14="http://schemas.microsoft.com/office/powerpoint/2010/main" val="22376954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5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attle in israel">
            <a:extLst>
              <a:ext uri="{FF2B5EF4-FFF2-40B4-BE49-F238E27FC236}">
                <a16:creationId xmlns:a16="http://schemas.microsoft.com/office/drawing/2014/main" id="{9C3CD2D2-9167-4C2C-964B-9C56713A95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94" t="27150" r="4313" b="12264"/>
          <a:stretch/>
        </p:blipFill>
        <p:spPr bwMode="auto">
          <a:xfrm>
            <a:off x="1" y="1"/>
            <a:ext cx="914399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D657CC-5B23-4C8B-B2F3-D58357A28FAC}"/>
              </a:ext>
            </a:extLst>
          </p:cNvPr>
          <p:cNvSpPr txBox="1"/>
          <p:nvPr/>
        </p:nvSpPr>
        <p:spPr>
          <a:xfrm>
            <a:off x="0" y="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Gabriola" panose="04040605051002020D02" pitchFamily="82" charset="0"/>
              </a:rPr>
              <a:t>A  Land  Flowing  With  Milk…</a:t>
            </a:r>
          </a:p>
        </p:txBody>
      </p:sp>
    </p:spTree>
    <p:extLst>
      <p:ext uri="{BB962C8B-B14F-4D97-AF65-F5344CB8AC3E}">
        <p14:creationId xmlns:p14="http://schemas.microsoft.com/office/powerpoint/2010/main" val="3368356021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2.bp.blogspot.com/-pDDUU6VI1fs/TaM5RADT90I/AAAAAAAAAHU/c3WBjdvlWe0/s1600/IMG_1630-2.jpg">
            <a:extLst>
              <a:ext uri="{FF2B5EF4-FFF2-40B4-BE49-F238E27FC236}">
                <a16:creationId xmlns:a16="http://schemas.microsoft.com/office/drawing/2014/main" id="{CB95D510-7560-4DF0-9F90-67DA1268F2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5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5639F8-63CE-4D82-9A6A-40546C161F48}"/>
              </a:ext>
            </a:extLst>
          </p:cNvPr>
          <p:cNvSpPr txBox="1"/>
          <p:nvPr/>
        </p:nvSpPr>
        <p:spPr>
          <a:xfrm>
            <a:off x="0" y="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Gabriola" panose="04040605051002020D02" pitchFamily="82" charset="0"/>
              </a:rPr>
              <a:t>A  Land  Flowing  With  Honey…</a:t>
            </a:r>
          </a:p>
        </p:txBody>
      </p:sp>
    </p:spTree>
    <p:extLst>
      <p:ext uri="{BB962C8B-B14F-4D97-AF65-F5344CB8AC3E}">
        <p14:creationId xmlns:p14="http://schemas.microsoft.com/office/powerpoint/2010/main" val="890798653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ewross.com/wp-content/uploads/2015/01/Sinai-Penninsula.jpg">
            <a:extLst>
              <a:ext uri="{FF2B5EF4-FFF2-40B4-BE49-F238E27FC236}">
                <a16:creationId xmlns:a16="http://schemas.microsoft.com/office/drawing/2014/main" id="{B41051AE-A309-4A5C-98C4-1BD34E1575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51" b="15714"/>
          <a:stretch/>
        </p:blipFill>
        <p:spPr bwMode="auto">
          <a:xfrm>
            <a:off x="0" y="88620"/>
            <a:ext cx="9367608" cy="505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87C8E0E-332F-48CB-9BFB-7FE10C169E44}"/>
              </a:ext>
            </a:extLst>
          </p:cNvPr>
          <p:cNvSpPr/>
          <p:nvPr/>
        </p:nvSpPr>
        <p:spPr>
          <a:xfrm>
            <a:off x="3425589" y="2101756"/>
            <a:ext cx="1105469" cy="2333767"/>
          </a:xfrm>
          <a:custGeom>
            <a:avLst/>
            <a:gdLst>
              <a:gd name="connsiteX0" fmla="*/ 0 w 1105469"/>
              <a:gd name="connsiteY0" fmla="*/ 0 h 2333767"/>
              <a:gd name="connsiteX1" fmla="*/ 61415 w 1105469"/>
              <a:gd name="connsiteY1" fmla="*/ 13648 h 2333767"/>
              <a:gd name="connsiteX2" fmla="*/ 102358 w 1105469"/>
              <a:gd name="connsiteY2" fmla="*/ 27296 h 2333767"/>
              <a:gd name="connsiteX3" fmla="*/ 143302 w 1105469"/>
              <a:gd name="connsiteY3" fmla="*/ 40944 h 2333767"/>
              <a:gd name="connsiteX4" fmla="*/ 163773 w 1105469"/>
              <a:gd name="connsiteY4" fmla="*/ 47767 h 2333767"/>
              <a:gd name="connsiteX5" fmla="*/ 204716 w 1105469"/>
              <a:gd name="connsiteY5" fmla="*/ 68239 h 2333767"/>
              <a:gd name="connsiteX6" fmla="*/ 225188 w 1105469"/>
              <a:gd name="connsiteY6" fmla="*/ 81887 h 2333767"/>
              <a:gd name="connsiteX7" fmla="*/ 238836 w 1105469"/>
              <a:gd name="connsiteY7" fmla="*/ 102358 h 2333767"/>
              <a:gd name="connsiteX8" fmla="*/ 259308 w 1105469"/>
              <a:gd name="connsiteY8" fmla="*/ 122830 h 2333767"/>
              <a:gd name="connsiteX9" fmla="*/ 279779 w 1105469"/>
              <a:gd name="connsiteY9" fmla="*/ 170597 h 2333767"/>
              <a:gd name="connsiteX10" fmla="*/ 293427 w 1105469"/>
              <a:gd name="connsiteY10" fmla="*/ 191069 h 2333767"/>
              <a:gd name="connsiteX11" fmla="*/ 307075 w 1105469"/>
              <a:gd name="connsiteY11" fmla="*/ 232012 h 2333767"/>
              <a:gd name="connsiteX12" fmla="*/ 320722 w 1105469"/>
              <a:gd name="connsiteY12" fmla="*/ 272955 h 2333767"/>
              <a:gd name="connsiteX13" fmla="*/ 327546 w 1105469"/>
              <a:gd name="connsiteY13" fmla="*/ 313899 h 2333767"/>
              <a:gd name="connsiteX14" fmla="*/ 334370 w 1105469"/>
              <a:gd name="connsiteY14" fmla="*/ 348018 h 2333767"/>
              <a:gd name="connsiteX15" fmla="*/ 341194 w 1105469"/>
              <a:gd name="connsiteY15" fmla="*/ 409433 h 2333767"/>
              <a:gd name="connsiteX16" fmla="*/ 348018 w 1105469"/>
              <a:gd name="connsiteY16" fmla="*/ 634621 h 2333767"/>
              <a:gd name="connsiteX17" fmla="*/ 354842 w 1105469"/>
              <a:gd name="connsiteY17" fmla="*/ 955344 h 2333767"/>
              <a:gd name="connsiteX18" fmla="*/ 368490 w 1105469"/>
              <a:gd name="connsiteY18" fmla="*/ 996287 h 2333767"/>
              <a:gd name="connsiteX19" fmla="*/ 382137 w 1105469"/>
              <a:gd name="connsiteY19" fmla="*/ 1037230 h 2333767"/>
              <a:gd name="connsiteX20" fmla="*/ 395785 w 1105469"/>
              <a:gd name="connsiteY20" fmla="*/ 1057702 h 2333767"/>
              <a:gd name="connsiteX21" fmla="*/ 409433 w 1105469"/>
              <a:gd name="connsiteY21" fmla="*/ 1112293 h 2333767"/>
              <a:gd name="connsiteX22" fmla="*/ 423081 w 1105469"/>
              <a:gd name="connsiteY22" fmla="*/ 1153236 h 2333767"/>
              <a:gd name="connsiteX23" fmla="*/ 429905 w 1105469"/>
              <a:gd name="connsiteY23" fmla="*/ 1173708 h 2333767"/>
              <a:gd name="connsiteX24" fmla="*/ 436728 w 1105469"/>
              <a:gd name="connsiteY24" fmla="*/ 1201003 h 2333767"/>
              <a:gd name="connsiteX25" fmla="*/ 450376 w 1105469"/>
              <a:gd name="connsiteY25" fmla="*/ 1248770 h 2333767"/>
              <a:gd name="connsiteX26" fmla="*/ 457200 w 1105469"/>
              <a:gd name="connsiteY26" fmla="*/ 1289714 h 2333767"/>
              <a:gd name="connsiteX27" fmla="*/ 464024 w 1105469"/>
              <a:gd name="connsiteY27" fmla="*/ 1603612 h 2333767"/>
              <a:gd name="connsiteX28" fmla="*/ 470848 w 1105469"/>
              <a:gd name="connsiteY28" fmla="*/ 1624084 h 2333767"/>
              <a:gd name="connsiteX29" fmla="*/ 491319 w 1105469"/>
              <a:gd name="connsiteY29" fmla="*/ 1699146 h 2333767"/>
              <a:gd name="connsiteX30" fmla="*/ 504967 w 1105469"/>
              <a:gd name="connsiteY30" fmla="*/ 1719618 h 2333767"/>
              <a:gd name="connsiteX31" fmla="*/ 518615 w 1105469"/>
              <a:gd name="connsiteY31" fmla="*/ 1760561 h 2333767"/>
              <a:gd name="connsiteX32" fmla="*/ 539087 w 1105469"/>
              <a:gd name="connsiteY32" fmla="*/ 1781033 h 2333767"/>
              <a:gd name="connsiteX33" fmla="*/ 552734 w 1105469"/>
              <a:gd name="connsiteY33" fmla="*/ 1801505 h 2333767"/>
              <a:gd name="connsiteX34" fmla="*/ 573206 w 1105469"/>
              <a:gd name="connsiteY34" fmla="*/ 1808329 h 2333767"/>
              <a:gd name="connsiteX35" fmla="*/ 607325 w 1105469"/>
              <a:gd name="connsiteY35" fmla="*/ 1842448 h 2333767"/>
              <a:gd name="connsiteX36" fmla="*/ 620973 w 1105469"/>
              <a:gd name="connsiteY36" fmla="*/ 1862920 h 2333767"/>
              <a:gd name="connsiteX37" fmla="*/ 641445 w 1105469"/>
              <a:gd name="connsiteY37" fmla="*/ 1883391 h 2333767"/>
              <a:gd name="connsiteX38" fmla="*/ 668740 w 1105469"/>
              <a:gd name="connsiteY38" fmla="*/ 1924335 h 2333767"/>
              <a:gd name="connsiteX39" fmla="*/ 682388 w 1105469"/>
              <a:gd name="connsiteY39" fmla="*/ 1944806 h 2333767"/>
              <a:gd name="connsiteX40" fmla="*/ 702860 w 1105469"/>
              <a:gd name="connsiteY40" fmla="*/ 1958454 h 2333767"/>
              <a:gd name="connsiteX41" fmla="*/ 771099 w 1105469"/>
              <a:gd name="connsiteY41" fmla="*/ 2040341 h 2333767"/>
              <a:gd name="connsiteX42" fmla="*/ 791570 w 1105469"/>
              <a:gd name="connsiteY42" fmla="*/ 2060812 h 2333767"/>
              <a:gd name="connsiteX43" fmla="*/ 832513 w 1105469"/>
              <a:gd name="connsiteY43" fmla="*/ 2088108 h 2333767"/>
              <a:gd name="connsiteX44" fmla="*/ 873457 w 1105469"/>
              <a:gd name="connsiteY44" fmla="*/ 2101755 h 2333767"/>
              <a:gd name="connsiteX45" fmla="*/ 907576 w 1105469"/>
              <a:gd name="connsiteY45" fmla="*/ 2135875 h 2333767"/>
              <a:gd name="connsiteX46" fmla="*/ 928048 w 1105469"/>
              <a:gd name="connsiteY46" fmla="*/ 2149523 h 2333767"/>
              <a:gd name="connsiteX47" fmla="*/ 962167 w 1105469"/>
              <a:gd name="connsiteY47" fmla="*/ 2176818 h 2333767"/>
              <a:gd name="connsiteX48" fmla="*/ 1003111 w 1105469"/>
              <a:gd name="connsiteY48" fmla="*/ 2204114 h 2333767"/>
              <a:gd name="connsiteX49" fmla="*/ 1016758 w 1105469"/>
              <a:gd name="connsiteY49" fmla="*/ 2224585 h 2333767"/>
              <a:gd name="connsiteX50" fmla="*/ 1037230 w 1105469"/>
              <a:gd name="connsiteY50" fmla="*/ 2231409 h 2333767"/>
              <a:gd name="connsiteX51" fmla="*/ 1057702 w 1105469"/>
              <a:gd name="connsiteY51" fmla="*/ 2245057 h 2333767"/>
              <a:gd name="connsiteX52" fmla="*/ 1064525 w 1105469"/>
              <a:gd name="connsiteY52" fmla="*/ 2265529 h 2333767"/>
              <a:gd name="connsiteX53" fmla="*/ 1078173 w 1105469"/>
              <a:gd name="connsiteY53" fmla="*/ 2286000 h 2333767"/>
              <a:gd name="connsiteX54" fmla="*/ 1105469 w 1105469"/>
              <a:gd name="connsiteY54" fmla="*/ 2333767 h 233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105469" h="2333767">
                <a:moveTo>
                  <a:pt x="0" y="0"/>
                </a:moveTo>
                <a:cubicBezTo>
                  <a:pt x="19478" y="3896"/>
                  <a:pt x="42143" y="7866"/>
                  <a:pt x="61415" y="13648"/>
                </a:cubicBezTo>
                <a:cubicBezTo>
                  <a:pt x="75194" y="17782"/>
                  <a:pt x="88710" y="22747"/>
                  <a:pt x="102358" y="27296"/>
                </a:cubicBezTo>
                <a:lnTo>
                  <a:pt x="143302" y="40944"/>
                </a:lnTo>
                <a:lnTo>
                  <a:pt x="163773" y="47767"/>
                </a:lnTo>
                <a:cubicBezTo>
                  <a:pt x="222444" y="86881"/>
                  <a:pt x="148212" y="39986"/>
                  <a:pt x="204716" y="68239"/>
                </a:cubicBezTo>
                <a:cubicBezTo>
                  <a:pt x="212052" y="71907"/>
                  <a:pt x="218364" y="77338"/>
                  <a:pt x="225188" y="81887"/>
                </a:cubicBezTo>
                <a:cubicBezTo>
                  <a:pt x="229737" y="88711"/>
                  <a:pt x="233586" y="96058"/>
                  <a:pt x="238836" y="102358"/>
                </a:cubicBezTo>
                <a:cubicBezTo>
                  <a:pt x="245014" y="109772"/>
                  <a:pt x="253699" y="114977"/>
                  <a:pt x="259308" y="122830"/>
                </a:cubicBezTo>
                <a:cubicBezTo>
                  <a:pt x="282971" y="155959"/>
                  <a:pt x="264930" y="140900"/>
                  <a:pt x="279779" y="170597"/>
                </a:cubicBezTo>
                <a:cubicBezTo>
                  <a:pt x="283447" y="177933"/>
                  <a:pt x="290096" y="183574"/>
                  <a:pt x="293427" y="191069"/>
                </a:cubicBezTo>
                <a:cubicBezTo>
                  <a:pt x="299270" y="204215"/>
                  <a:pt x="302526" y="218364"/>
                  <a:pt x="307075" y="232012"/>
                </a:cubicBezTo>
                <a:cubicBezTo>
                  <a:pt x="307076" y="232016"/>
                  <a:pt x="320721" y="272950"/>
                  <a:pt x="320722" y="272955"/>
                </a:cubicBezTo>
                <a:cubicBezTo>
                  <a:pt x="322997" y="286603"/>
                  <a:pt x="325071" y="300286"/>
                  <a:pt x="327546" y="313899"/>
                </a:cubicBezTo>
                <a:cubicBezTo>
                  <a:pt x="329621" y="325310"/>
                  <a:pt x="332730" y="336536"/>
                  <a:pt x="334370" y="348018"/>
                </a:cubicBezTo>
                <a:cubicBezTo>
                  <a:pt x="337283" y="368409"/>
                  <a:pt x="338919" y="388961"/>
                  <a:pt x="341194" y="409433"/>
                </a:cubicBezTo>
                <a:cubicBezTo>
                  <a:pt x="343469" y="484496"/>
                  <a:pt x="346141" y="559547"/>
                  <a:pt x="348018" y="634621"/>
                </a:cubicBezTo>
                <a:cubicBezTo>
                  <a:pt x="350691" y="741519"/>
                  <a:pt x="348799" y="848583"/>
                  <a:pt x="354842" y="955344"/>
                </a:cubicBezTo>
                <a:cubicBezTo>
                  <a:pt x="355655" y="969707"/>
                  <a:pt x="363941" y="982639"/>
                  <a:pt x="368490" y="996287"/>
                </a:cubicBezTo>
                <a:cubicBezTo>
                  <a:pt x="368491" y="996291"/>
                  <a:pt x="382135" y="1037227"/>
                  <a:pt x="382137" y="1037230"/>
                </a:cubicBezTo>
                <a:cubicBezTo>
                  <a:pt x="386686" y="1044054"/>
                  <a:pt x="392117" y="1050366"/>
                  <a:pt x="395785" y="1057702"/>
                </a:cubicBezTo>
                <a:cubicBezTo>
                  <a:pt x="404068" y="1074267"/>
                  <a:pt x="404761" y="1095161"/>
                  <a:pt x="409433" y="1112293"/>
                </a:cubicBezTo>
                <a:cubicBezTo>
                  <a:pt x="413218" y="1126172"/>
                  <a:pt x="418532" y="1139588"/>
                  <a:pt x="423081" y="1153236"/>
                </a:cubicBezTo>
                <a:cubicBezTo>
                  <a:pt x="425356" y="1160060"/>
                  <a:pt x="428161" y="1166730"/>
                  <a:pt x="429905" y="1173708"/>
                </a:cubicBezTo>
                <a:cubicBezTo>
                  <a:pt x="432179" y="1182806"/>
                  <a:pt x="434152" y="1191986"/>
                  <a:pt x="436728" y="1201003"/>
                </a:cubicBezTo>
                <a:cubicBezTo>
                  <a:pt x="445400" y="1231357"/>
                  <a:pt x="443264" y="1213212"/>
                  <a:pt x="450376" y="1248770"/>
                </a:cubicBezTo>
                <a:cubicBezTo>
                  <a:pt x="453090" y="1262338"/>
                  <a:pt x="454925" y="1276066"/>
                  <a:pt x="457200" y="1289714"/>
                </a:cubicBezTo>
                <a:cubicBezTo>
                  <a:pt x="459475" y="1394347"/>
                  <a:pt x="459756" y="1499042"/>
                  <a:pt x="464024" y="1603612"/>
                </a:cubicBezTo>
                <a:cubicBezTo>
                  <a:pt x="464317" y="1610799"/>
                  <a:pt x="469103" y="1617106"/>
                  <a:pt x="470848" y="1624084"/>
                </a:cubicBezTo>
                <a:cubicBezTo>
                  <a:pt x="475975" y="1644590"/>
                  <a:pt x="479609" y="1681581"/>
                  <a:pt x="491319" y="1699146"/>
                </a:cubicBezTo>
                <a:cubicBezTo>
                  <a:pt x="495868" y="1705970"/>
                  <a:pt x="501636" y="1712123"/>
                  <a:pt x="504967" y="1719618"/>
                </a:cubicBezTo>
                <a:cubicBezTo>
                  <a:pt x="510810" y="1732764"/>
                  <a:pt x="508443" y="1750389"/>
                  <a:pt x="518615" y="1760561"/>
                </a:cubicBezTo>
                <a:cubicBezTo>
                  <a:pt x="525439" y="1767385"/>
                  <a:pt x="532909" y="1773619"/>
                  <a:pt x="539087" y="1781033"/>
                </a:cubicBezTo>
                <a:cubicBezTo>
                  <a:pt x="544337" y="1787333"/>
                  <a:pt x="546330" y="1796382"/>
                  <a:pt x="552734" y="1801505"/>
                </a:cubicBezTo>
                <a:cubicBezTo>
                  <a:pt x="558351" y="1805999"/>
                  <a:pt x="566382" y="1806054"/>
                  <a:pt x="573206" y="1808329"/>
                </a:cubicBezTo>
                <a:cubicBezTo>
                  <a:pt x="609603" y="1862922"/>
                  <a:pt x="561830" y="1796952"/>
                  <a:pt x="607325" y="1842448"/>
                </a:cubicBezTo>
                <a:cubicBezTo>
                  <a:pt x="613124" y="1848247"/>
                  <a:pt x="615722" y="1856620"/>
                  <a:pt x="620973" y="1862920"/>
                </a:cubicBezTo>
                <a:cubicBezTo>
                  <a:pt x="627151" y="1870334"/>
                  <a:pt x="635520" y="1875773"/>
                  <a:pt x="641445" y="1883391"/>
                </a:cubicBezTo>
                <a:cubicBezTo>
                  <a:pt x="651515" y="1896339"/>
                  <a:pt x="659641" y="1910687"/>
                  <a:pt x="668740" y="1924335"/>
                </a:cubicBezTo>
                <a:cubicBezTo>
                  <a:pt x="673289" y="1931159"/>
                  <a:pt x="675564" y="1940257"/>
                  <a:pt x="682388" y="1944806"/>
                </a:cubicBezTo>
                <a:lnTo>
                  <a:pt x="702860" y="1958454"/>
                </a:lnTo>
                <a:cubicBezTo>
                  <a:pt x="740861" y="2015457"/>
                  <a:pt x="718557" y="1987799"/>
                  <a:pt x="771099" y="2040341"/>
                </a:cubicBezTo>
                <a:cubicBezTo>
                  <a:pt x="777923" y="2047165"/>
                  <a:pt x="783541" y="2055459"/>
                  <a:pt x="791570" y="2060812"/>
                </a:cubicBezTo>
                <a:cubicBezTo>
                  <a:pt x="805218" y="2069911"/>
                  <a:pt x="816952" y="2082921"/>
                  <a:pt x="832513" y="2088108"/>
                </a:cubicBezTo>
                <a:lnTo>
                  <a:pt x="873457" y="2101755"/>
                </a:lnTo>
                <a:cubicBezTo>
                  <a:pt x="928049" y="2138152"/>
                  <a:pt x="862080" y="2090379"/>
                  <a:pt x="907576" y="2135875"/>
                </a:cubicBezTo>
                <a:cubicBezTo>
                  <a:pt x="913375" y="2141674"/>
                  <a:pt x="921224" y="2144974"/>
                  <a:pt x="928048" y="2149523"/>
                </a:cubicBezTo>
                <a:cubicBezTo>
                  <a:pt x="958572" y="2195307"/>
                  <a:pt x="922614" y="2150449"/>
                  <a:pt x="962167" y="2176818"/>
                </a:cubicBezTo>
                <a:cubicBezTo>
                  <a:pt x="1013281" y="2210895"/>
                  <a:pt x="954435" y="2187889"/>
                  <a:pt x="1003111" y="2204114"/>
                </a:cubicBezTo>
                <a:cubicBezTo>
                  <a:pt x="1007660" y="2210938"/>
                  <a:pt x="1010354" y="2219462"/>
                  <a:pt x="1016758" y="2224585"/>
                </a:cubicBezTo>
                <a:cubicBezTo>
                  <a:pt x="1022375" y="2229078"/>
                  <a:pt x="1030796" y="2228192"/>
                  <a:pt x="1037230" y="2231409"/>
                </a:cubicBezTo>
                <a:cubicBezTo>
                  <a:pt x="1044566" y="2235077"/>
                  <a:pt x="1050878" y="2240508"/>
                  <a:pt x="1057702" y="2245057"/>
                </a:cubicBezTo>
                <a:cubicBezTo>
                  <a:pt x="1059976" y="2251881"/>
                  <a:pt x="1061308" y="2259095"/>
                  <a:pt x="1064525" y="2265529"/>
                </a:cubicBezTo>
                <a:cubicBezTo>
                  <a:pt x="1068193" y="2272864"/>
                  <a:pt x="1074842" y="2278506"/>
                  <a:pt x="1078173" y="2286000"/>
                </a:cubicBezTo>
                <a:cubicBezTo>
                  <a:pt x="1099968" y="2335038"/>
                  <a:pt x="1076641" y="2319355"/>
                  <a:pt x="1105469" y="2333767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AA2F867-8D00-41A8-8899-3DF3B0767E49}"/>
              </a:ext>
            </a:extLst>
          </p:cNvPr>
          <p:cNvSpPr/>
          <p:nvPr/>
        </p:nvSpPr>
        <p:spPr>
          <a:xfrm>
            <a:off x="4517409" y="1910688"/>
            <a:ext cx="1781260" cy="2531659"/>
          </a:xfrm>
          <a:custGeom>
            <a:avLst/>
            <a:gdLst>
              <a:gd name="connsiteX0" fmla="*/ 0 w 1781260"/>
              <a:gd name="connsiteY0" fmla="*/ 2531659 h 2531659"/>
              <a:gd name="connsiteX1" fmla="*/ 20472 w 1781260"/>
              <a:gd name="connsiteY1" fmla="*/ 2497540 h 2531659"/>
              <a:gd name="connsiteX2" fmla="*/ 68239 w 1781260"/>
              <a:gd name="connsiteY2" fmla="*/ 2456597 h 2531659"/>
              <a:gd name="connsiteX3" fmla="*/ 129654 w 1781260"/>
              <a:gd name="connsiteY3" fmla="*/ 2415653 h 2531659"/>
              <a:gd name="connsiteX4" fmla="*/ 170597 w 1781260"/>
              <a:gd name="connsiteY4" fmla="*/ 2381534 h 2531659"/>
              <a:gd name="connsiteX5" fmla="*/ 232012 w 1781260"/>
              <a:gd name="connsiteY5" fmla="*/ 2347414 h 2531659"/>
              <a:gd name="connsiteX6" fmla="*/ 272955 w 1781260"/>
              <a:gd name="connsiteY6" fmla="*/ 2320119 h 2531659"/>
              <a:gd name="connsiteX7" fmla="*/ 320722 w 1781260"/>
              <a:gd name="connsiteY7" fmla="*/ 2292823 h 2531659"/>
              <a:gd name="connsiteX8" fmla="*/ 361666 w 1781260"/>
              <a:gd name="connsiteY8" fmla="*/ 2265528 h 2531659"/>
              <a:gd name="connsiteX9" fmla="*/ 409433 w 1781260"/>
              <a:gd name="connsiteY9" fmla="*/ 2204113 h 2531659"/>
              <a:gd name="connsiteX10" fmla="*/ 423081 w 1781260"/>
              <a:gd name="connsiteY10" fmla="*/ 2163170 h 2531659"/>
              <a:gd name="connsiteX11" fmla="*/ 436728 w 1781260"/>
              <a:gd name="connsiteY11" fmla="*/ 2142698 h 2531659"/>
              <a:gd name="connsiteX12" fmla="*/ 450376 w 1781260"/>
              <a:gd name="connsiteY12" fmla="*/ 2101755 h 2531659"/>
              <a:gd name="connsiteX13" fmla="*/ 457200 w 1781260"/>
              <a:gd name="connsiteY13" fmla="*/ 2081283 h 2531659"/>
              <a:gd name="connsiteX14" fmla="*/ 470848 w 1781260"/>
              <a:gd name="connsiteY14" fmla="*/ 2013044 h 2531659"/>
              <a:gd name="connsiteX15" fmla="*/ 477672 w 1781260"/>
              <a:gd name="connsiteY15" fmla="*/ 1965277 h 2531659"/>
              <a:gd name="connsiteX16" fmla="*/ 504967 w 1781260"/>
              <a:gd name="connsiteY16" fmla="*/ 1903862 h 2531659"/>
              <a:gd name="connsiteX17" fmla="*/ 545910 w 1781260"/>
              <a:gd name="connsiteY17" fmla="*/ 1876567 h 2531659"/>
              <a:gd name="connsiteX18" fmla="*/ 559558 w 1781260"/>
              <a:gd name="connsiteY18" fmla="*/ 1849271 h 2531659"/>
              <a:gd name="connsiteX19" fmla="*/ 580030 w 1781260"/>
              <a:gd name="connsiteY19" fmla="*/ 1842447 h 2531659"/>
              <a:gd name="connsiteX20" fmla="*/ 600501 w 1781260"/>
              <a:gd name="connsiteY20" fmla="*/ 1821976 h 2531659"/>
              <a:gd name="connsiteX21" fmla="*/ 620973 w 1781260"/>
              <a:gd name="connsiteY21" fmla="*/ 1808328 h 2531659"/>
              <a:gd name="connsiteX22" fmla="*/ 634621 w 1781260"/>
              <a:gd name="connsiteY22" fmla="*/ 1787856 h 2531659"/>
              <a:gd name="connsiteX23" fmla="*/ 655092 w 1781260"/>
              <a:gd name="connsiteY23" fmla="*/ 1781032 h 2531659"/>
              <a:gd name="connsiteX24" fmla="*/ 675564 w 1781260"/>
              <a:gd name="connsiteY24" fmla="*/ 1767385 h 2531659"/>
              <a:gd name="connsiteX25" fmla="*/ 689212 w 1781260"/>
              <a:gd name="connsiteY25" fmla="*/ 1746913 h 2531659"/>
              <a:gd name="connsiteX26" fmla="*/ 730155 w 1781260"/>
              <a:gd name="connsiteY26" fmla="*/ 1719617 h 2531659"/>
              <a:gd name="connsiteX27" fmla="*/ 764275 w 1781260"/>
              <a:gd name="connsiteY27" fmla="*/ 1671850 h 2531659"/>
              <a:gd name="connsiteX28" fmla="*/ 777922 w 1781260"/>
              <a:gd name="connsiteY28" fmla="*/ 1651379 h 2531659"/>
              <a:gd name="connsiteX29" fmla="*/ 798394 w 1781260"/>
              <a:gd name="connsiteY29" fmla="*/ 1630907 h 2531659"/>
              <a:gd name="connsiteX30" fmla="*/ 812042 w 1781260"/>
              <a:gd name="connsiteY30" fmla="*/ 1610435 h 2531659"/>
              <a:gd name="connsiteX31" fmla="*/ 818866 w 1781260"/>
              <a:gd name="connsiteY31" fmla="*/ 1589964 h 2531659"/>
              <a:gd name="connsiteX32" fmla="*/ 839337 w 1781260"/>
              <a:gd name="connsiteY32" fmla="*/ 1576316 h 2531659"/>
              <a:gd name="connsiteX33" fmla="*/ 873457 w 1781260"/>
              <a:gd name="connsiteY33" fmla="*/ 1514901 h 2531659"/>
              <a:gd name="connsiteX34" fmla="*/ 887104 w 1781260"/>
              <a:gd name="connsiteY34" fmla="*/ 1494429 h 2531659"/>
              <a:gd name="connsiteX35" fmla="*/ 900752 w 1781260"/>
              <a:gd name="connsiteY35" fmla="*/ 1446662 h 2531659"/>
              <a:gd name="connsiteX36" fmla="*/ 914400 w 1781260"/>
              <a:gd name="connsiteY36" fmla="*/ 1426191 h 2531659"/>
              <a:gd name="connsiteX37" fmla="*/ 921224 w 1781260"/>
              <a:gd name="connsiteY37" fmla="*/ 1398895 h 2531659"/>
              <a:gd name="connsiteX38" fmla="*/ 928048 w 1781260"/>
              <a:gd name="connsiteY38" fmla="*/ 1378423 h 2531659"/>
              <a:gd name="connsiteX39" fmla="*/ 934872 w 1781260"/>
              <a:gd name="connsiteY39" fmla="*/ 1344304 h 2531659"/>
              <a:gd name="connsiteX40" fmla="*/ 941695 w 1781260"/>
              <a:gd name="connsiteY40" fmla="*/ 1323832 h 2531659"/>
              <a:gd name="connsiteX41" fmla="*/ 948519 w 1781260"/>
              <a:gd name="connsiteY41" fmla="*/ 1296537 h 2531659"/>
              <a:gd name="connsiteX42" fmla="*/ 962167 w 1781260"/>
              <a:gd name="connsiteY42" fmla="*/ 1255594 h 2531659"/>
              <a:gd name="connsiteX43" fmla="*/ 982639 w 1781260"/>
              <a:gd name="connsiteY43" fmla="*/ 1187355 h 2531659"/>
              <a:gd name="connsiteX44" fmla="*/ 996287 w 1781260"/>
              <a:gd name="connsiteY44" fmla="*/ 1166883 h 2531659"/>
              <a:gd name="connsiteX45" fmla="*/ 1009934 w 1781260"/>
              <a:gd name="connsiteY45" fmla="*/ 1125940 h 2531659"/>
              <a:gd name="connsiteX46" fmla="*/ 1016758 w 1781260"/>
              <a:gd name="connsiteY46" fmla="*/ 1098644 h 2531659"/>
              <a:gd name="connsiteX47" fmla="*/ 1030406 w 1781260"/>
              <a:gd name="connsiteY47" fmla="*/ 1057701 h 2531659"/>
              <a:gd name="connsiteX48" fmla="*/ 1037230 w 1781260"/>
              <a:gd name="connsiteY48" fmla="*/ 1037229 h 2531659"/>
              <a:gd name="connsiteX49" fmla="*/ 1050878 w 1781260"/>
              <a:gd name="connsiteY49" fmla="*/ 1016758 h 2531659"/>
              <a:gd name="connsiteX50" fmla="*/ 1071349 w 1781260"/>
              <a:gd name="connsiteY50" fmla="*/ 975814 h 2531659"/>
              <a:gd name="connsiteX51" fmla="*/ 1105469 w 1781260"/>
              <a:gd name="connsiteY51" fmla="*/ 914400 h 2531659"/>
              <a:gd name="connsiteX52" fmla="*/ 1125940 w 1781260"/>
              <a:gd name="connsiteY52" fmla="*/ 893928 h 2531659"/>
              <a:gd name="connsiteX53" fmla="*/ 1139588 w 1781260"/>
              <a:gd name="connsiteY53" fmla="*/ 873456 h 2531659"/>
              <a:gd name="connsiteX54" fmla="*/ 1207827 w 1781260"/>
              <a:gd name="connsiteY54" fmla="*/ 839337 h 2531659"/>
              <a:gd name="connsiteX55" fmla="*/ 1248770 w 1781260"/>
              <a:gd name="connsiteY55" fmla="*/ 825689 h 2531659"/>
              <a:gd name="connsiteX56" fmla="*/ 1276066 w 1781260"/>
              <a:gd name="connsiteY56" fmla="*/ 818865 h 2531659"/>
              <a:gd name="connsiteX57" fmla="*/ 1296537 w 1781260"/>
              <a:gd name="connsiteY57" fmla="*/ 812041 h 2531659"/>
              <a:gd name="connsiteX58" fmla="*/ 1330657 w 1781260"/>
              <a:gd name="connsiteY58" fmla="*/ 805217 h 2531659"/>
              <a:gd name="connsiteX59" fmla="*/ 1371600 w 1781260"/>
              <a:gd name="connsiteY59" fmla="*/ 791570 h 2531659"/>
              <a:gd name="connsiteX60" fmla="*/ 1439839 w 1781260"/>
              <a:gd name="connsiteY60" fmla="*/ 784746 h 2531659"/>
              <a:gd name="connsiteX61" fmla="*/ 1576316 w 1781260"/>
              <a:gd name="connsiteY61" fmla="*/ 784746 h 2531659"/>
              <a:gd name="connsiteX62" fmla="*/ 1596788 w 1781260"/>
              <a:gd name="connsiteY62" fmla="*/ 791570 h 2531659"/>
              <a:gd name="connsiteX63" fmla="*/ 1617260 w 1781260"/>
              <a:gd name="connsiteY63" fmla="*/ 805217 h 2531659"/>
              <a:gd name="connsiteX64" fmla="*/ 1665027 w 1781260"/>
              <a:gd name="connsiteY64" fmla="*/ 798394 h 2531659"/>
              <a:gd name="connsiteX65" fmla="*/ 1671851 w 1781260"/>
              <a:gd name="connsiteY65" fmla="*/ 777922 h 2531659"/>
              <a:gd name="connsiteX66" fmla="*/ 1699146 w 1781260"/>
              <a:gd name="connsiteY66" fmla="*/ 736979 h 2531659"/>
              <a:gd name="connsiteX67" fmla="*/ 1712794 w 1781260"/>
              <a:gd name="connsiteY67" fmla="*/ 716507 h 2531659"/>
              <a:gd name="connsiteX68" fmla="*/ 1726442 w 1781260"/>
              <a:gd name="connsiteY68" fmla="*/ 675564 h 2531659"/>
              <a:gd name="connsiteX69" fmla="*/ 1733266 w 1781260"/>
              <a:gd name="connsiteY69" fmla="*/ 655092 h 2531659"/>
              <a:gd name="connsiteX70" fmla="*/ 1740090 w 1781260"/>
              <a:gd name="connsiteY70" fmla="*/ 627797 h 2531659"/>
              <a:gd name="connsiteX71" fmla="*/ 1733266 w 1781260"/>
              <a:gd name="connsiteY71" fmla="*/ 395785 h 2531659"/>
              <a:gd name="connsiteX72" fmla="*/ 1726442 w 1781260"/>
              <a:gd name="connsiteY72" fmla="*/ 368489 h 2531659"/>
              <a:gd name="connsiteX73" fmla="*/ 1712794 w 1781260"/>
              <a:gd name="connsiteY73" fmla="*/ 272955 h 2531659"/>
              <a:gd name="connsiteX74" fmla="*/ 1705970 w 1781260"/>
              <a:gd name="connsiteY74" fmla="*/ 232012 h 2531659"/>
              <a:gd name="connsiteX75" fmla="*/ 1712794 w 1781260"/>
              <a:gd name="connsiteY75" fmla="*/ 184244 h 2531659"/>
              <a:gd name="connsiteX76" fmla="*/ 1726442 w 1781260"/>
              <a:gd name="connsiteY76" fmla="*/ 143301 h 2531659"/>
              <a:gd name="connsiteX77" fmla="*/ 1740090 w 1781260"/>
              <a:gd name="connsiteY77" fmla="*/ 102358 h 2531659"/>
              <a:gd name="connsiteX78" fmla="*/ 1746913 w 1781260"/>
              <a:gd name="connsiteY78" fmla="*/ 81886 h 2531659"/>
              <a:gd name="connsiteX79" fmla="*/ 1774209 w 1781260"/>
              <a:gd name="connsiteY79" fmla="*/ 40943 h 2531659"/>
              <a:gd name="connsiteX80" fmla="*/ 1781033 w 1781260"/>
              <a:gd name="connsiteY80" fmla="*/ 0 h 253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781260" h="2531659">
                <a:moveTo>
                  <a:pt x="0" y="2531659"/>
                </a:moveTo>
                <a:cubicBezTo>
                  <a:pt x="6824" y="2520286"/>
                  <a:pt x="12514" y="2508151"/>
                  <a:pt x="20472" y="2497540"/>
                </a:cubicBezTo>
                <a:cubicBezTo>
                  <a:pt x="31636" y="2482654"/>
                  <a:pt x="53668" y="2466796"/>
                  <a:pt x="68239" y="2456597"/>
                </a:cubicBezTo>
                <a:cubicBezTo>
                  <a:pt x="68257" y="2456584"/>
                  <a:pt x="119409" y="2422483"/>
                  <a:pt x="129654" y="2415653"/>
                </a:cubicBezTo>
                <a:cubicBezTo>
                  <a:pt x="202796" y="2366893"/>
                  <a:pt x="91794" y="2442826"/>
                  <a:pt x="170597" y="2381534"/>
                </a:cubicBezTo>
                <a:cubicBezTo>
                  <a:pt x="276220" y="2299381"/>
                  <a:pt x="170239" y="2381732"/>
                  <a:pt x="232012" y="2347414"/>
                </a:cubicBezTo>
                <a:cubicBezTo>
                  <a:pt x="246350" y="2339448"/>
                  <a:pt x="258284" y="2327454"/>
                  <a:pt x="272955" y="2320119"/>
                </a:cubicBezTo>
                <a:cubicBezTo>
                  <a:pt x="289645" y="2311774"/>
                  <a:pt x="306251" y="2304882"/>
                  <a:pt x="320722" y="2292823"/>
                </a:cubicBezTo>
                <a:cubicBezTo>
                  <a:pt x="354798" y="2264427"/>
                  <a:pt x="325690" y="2277520"/>
                  <a:pt x="361666" y="2265528"/>
                </a:cubicBezTo>
                <a:cubicBezTo>
                  <a:pt x="394314" y="2216555"/>
                  <a:pt x="377363" y="2236183"/>
                  <a:pt x="409433" y="2204113"/>
                </a:cubicBezTo>
                <a:cubicBezTo>
                  <a:pt x="413982" y="2190465"/>
                  <a:pt x="415102" y="2175140"/>
                  <a:pt x="423081" y="2163170"/>
                </a:cubicBezTo>
                <a:cubicBezTo>
                  <a:pt x="427630" y="2156346"/>
                  <a:pt x="433397" y="2150192"/>
                  <a:pt x="436728" y="2142698"/>
                </a:cubicBezTo>
                <a:cubicBezTo>
                  <a:pt x="442571" y="2129552"/>
                  <a:pt x="445827" y="2115403"/>
                  <a:pt x="450376" y="2101755"/>
                </a:cubicBezTo>
                <a:cubicBezTo>
                  <a:pt x="452651" y="2094931"/>
                  <a:pt x="455455" y="2088261"/>
                  <a:pt x="457200" y="2081283"/>
                </a:cubicBezTo>
                <a:cubicBezTo>
                  <a:pt x="466246" y="2045100"/>
                  <a:pt x="464155" y="2056548"/>
                  <a:pt x="470848" y="2013044"/>
                </a:cubicBezTo>
                <a:cubicBezTo>
                  <a:pt x="473294" y="1997147"/>
                  <a:pt x="474055" y="1980949"/>
                  <a:pt x="477672" y="1965277"/>
                </a:cubicBezTo>
                <a:cubicBezTo>
                  <a:pt x="480796" y="1951741"/>
                  <a:pt x="490817" y="1916243"/>
                  <a:pt x="504967" y="1903862"/>
                </a:cubicBezTo>
                <a:cubicBezTo>
                  <a:pt x="517311" y="1893061"/>
                  <a:pt x="545910" y="1876567"/>
                  <a:pt x="545910" y="1876567"/>
                </a:cubicBezTo>
                <a:cubicBezTo>
                  <a:pt x="550459" y="1867468"/>
                  <a:pt x="552365" y="1856464"/>
                  <a:pt x="559558" y="1849271"/>
                </a:cubicBezTo>
                <a:cubicBezTo>
                  <a:pt x="564644" y="1844185"/>
                  <a:pt x="574045" y="1846437"/>
                  <a:pt x="580030" y="1842447"/>
                </a:cubicBezTo>
                <a:cubicBezTo>
                  <a:pt x="588059" y="1837094"/>
                  <a:pt x="593088" y="1828154"/>
                  <a:pt x="600501" y="1821976"/>
                </a:cubicBezTo>
                <a:cubicBezTo>
                  <a:pt x="606802" y="1816726"/>
                  <a:pt x="614149" y="1812877"/>
                  <a:pt x="620973" y="1808328"/>
                </a:cubicBezTo>
                <a:cubicBezTo>
                  <a:pt x="625522" y="1801504"/>
                  <a:pt x="628217" y="1792979"/>
                  <a:pt x="634621" y="1787856"/>
                </a:cubicBezTo>
                <a:cubicBezTo>
                  <a:pt x="640238" y="1783363"/>
                  <a:pt x="648659" y="1784249"/>
                  <a:pt x="655092" y="1781032"/>
                </a:cubicBezTo>
                <a:cubicBezTo>
                  <a:pt x="662427" y="1777364"/>
                  <a:pt x="668740" y="1771934"/>
                  <a:pt x="675564" y="1767385"/>
                </a:cubicBezTo>
                <a:cubicBezTo>
                  <a:pt x="680113" y="1760561"/>
                  <a:pt x="683040" y="1752314"/>
                  <a:pt x="689212" y="1746913"/>
                </a:cubicBezTo>
                <a:cubicBezTo>
                  <a:pt x="701556" y="1736112"/>
                  <a:pt x="730155" y="1719617"/>
                  <a:pt x="730155" y="1719617"/>
                </a:cubicBezTo>
                <a:cubicBezTo>
                  <a:pt x="762331" y="1671355"/>
                  <a:pt x="721936" y="1731124"/>
                  <a:pt x="764275" y="1671850"/>
                </a:cubicBezTo>
                <a:cubicBezTo>
                  <a:pt x="769042" y="1665177"/>
                  <a:pt x="772672" y="1657679"/>
                  <a:pt x="777922" y="1651379"/>
                </a:cubicBezTo>
                <a:cubicBezTo>
                  <a:pt x="784100" y="1643965"/>
                  <a:pt x="792216" y="1638321"/>
                  <a:pt x="798394" y="1630907"/>
                </a:cubicBezTo>
                <a:cubicBezTo>
                  <a:pt x="803644" y="1624606"/>
                  <a:pt x="808374" y="1617771"/>
                  <a:pt x="812042" y="1610435"/>
                </a:cubicBezTo>
                <a:cubicBezTo>
                  <a:pt x="815259" y="1604002"/>
                  <a:pt x="814373" y="1595581"/>
                  <a:pt x="818866" y="1589964"/>
                </a:cubicBezTo>
                <a:cubicBezTo>
                  <a:pt x="823989" y="1583560"/>
                  <a:pt x="832513" y="1580865"/>
                  <a:pt x="839337" y="1576316"/>
                </a:cubicBezTo>
                <a:cubicBezTo>
                  <a:pt x="851348" y="1540282"/>
                  <a:pt x="842170" y="1561832"/>
                  <a:pt x="873457" y="1514901"/>
                </a:cubicBezTo>
                <a:lnTo>
                  <a:pt x="887104" y="1494429"/>
                </a:lnTo>
                <a:cubicBezTo>
                  <a:pt x="889290" y="1485685"/>
                  <a:pt x="895858" y="1456451"/>
                  <a:pt x="900752" y="1446662"/>
                </a:cubicBezTo>
                <a:cubicBezTo>
                  <a:pt x="904420" y="1439327"/>
                  <a:pt x="909851" y="1433015"/>
                  <a:pt x="914400" y="1426191"/>
                </a:cubicBezTo>
                <a:cubicBezTo>
                  <a:pt x="916675" y="1417092"/>
                  <a:pt x="918647" y="1407913"/>
                  <a:pt x="921224" y="1398895"/>
                </a:cubicBezTo>
                <a:cubicBezTo>
                  <a:pt x="923200" y="1391979"/>
                  <a:pt x="926303" y="1385401"/>
                  <a:pt x="928048" y="1378423"/>
                </a:cubicBezTo>
                <a:cubicBezTo>
                  <a:pt x="930861" y="1367171"/>
                  <a:pt x="932059" y="1355556"/>
                  <a:pt x="934872" y="1344304"/>
                </a:cubicBezTo>
                <a:cubicBezTo>
                  <a:pt x="936616" y="1337326"/>
                  <a:pt x="939719" y="1330748"/>
                  <a:pt x="941695" y="1323832"/>
                </a:cubicBezTo>
                <a:cubicBezTo>
                  <a:pt x="944271" y="1314814"/>
                  <a:pt x="945824" y="1305520"/>
                  <a:pt x="948519" y="1296537"/>
                </a:cubicBezTo>
                <a:cubicBezTo>
                  <a:pt x="952653" y="1282758"/>
                  <a:pt x="958678" y="1269550"/>
                  <a:pt x="962167" y="1255594"/>
                </a:cubicBezTo>
                <a:cubicBezTo>
                  <a:pt x="965982" y="1240335"/>
                  <a:pt x="975993" y="1197324"/>
                  <a:pt x="982639" y="1187355"/>
                </a:cubicBezTo>
                <a:lnTo>
                  <a:pt x="996287" y="1166883"/>
                </a:lnTo>
                <a:cubicBezTo>
                  <a:pt x="1000836" y="1153235"/>
                  <a:pt x="1005800" y="1139719"/>
                  <a:pt x="1009934" y="1125940"/>
                </a:cubicBezTo>
                <a:cubicBezTo>
                  <a:pt x="1012629" y="1116957"/>
                  <a:pt x="1014063" y="1107627"/>
                  <a:pt x="1016758" y="1098644"/>
                </a:cubicBezTo>
                <a:cubicBezTo>
                  <a:pt x="1020892" y="1084865"/>
                  <a:pt x="1025857" y="1071349"/>
                  <a:pt x="1030406" y="1057701"/>
                </a:cubicBezTo>
                <a:cubicBezTo>
                  <a:pt x="1032681" y="1050877"/>
                  <a:pt x="1033240" y="1043214"/>
                  <a:pt x="1037230" y="1037229"/>
                </a:cubicBezTo>
                <a:lnTo>
                  <a:pt x="1050878" y="1016758"/>
                </a:lnTo>
                <a:cubicBezTo>
                  <a:pt x="1068024" y="965312"/>
                  <a:pt x="1044897" y="1028716"/>
                  <a:pt x="1071349" y="975814"/>
                </a:cubicBezTo>
                <a:cubicBezTo>
                  <a:pt x="1088512" y="941489"/>
                  <a:pt x="1062434" y="957437"/>
                  <a:pt x="1105469" y="914400"/>
                </a:cubicBezTo>
                <a:cubicBezTo>
                  <a:pt x="1112293" y="907576"/>
                  <a:pt x="1119762" y="901342"/>
                  <a:pt x="1125940" y="893928"/>
                </a:cubicBezTo>
                <a:cubicBezTo>
                  <a:pt x="1131190" y="887627"/>
                  <a:pt x="1133416" y="878857"/>
                  <a:pt x="1139588" y="873456"/>
                </a:cubicBezTo>
                <a:cubicBezTo>
                  <a:pt x="1177244" y="840507"/>
                  <a:pt x="1170960" y="850397"/>
                  <a:pt x="1207827" y="839337"/>
                </a:cubicBezTo>
                <a:cubicBezTo>
                  <a:pt x="1221606" y="835203"/>
                  <a:pt x="1234814" y="829178"/>
                  <a:pt x="1248770" y="825689"/>
                </a:cubicBezTo>
                <a:cubicBezTo>
                  <a:pt x="1257869" y="823414"/>
                  <a:pt x="1267048" y="821442"/>
                  <a:pt x="1276066" y="818865"/>
                </a:cubicBezTo>
                <a:cubicBezTo>
                  <a:pt x="1282982" y="816889"/>
                  <a:pt x="1289559" y="813786"/>
                  <a:pt x="1296537" y="812041"/>
                </a:cubicBezTo>
                <a:cubicBezTo>
                  <a:pt x="1307789" y="809228"/>
                  <a:pt x="1319467" y="808269"/>
                  <a:pt x="1330657" y="805217"/>
                </a:cubicBezTo>
                <a:cubicBezTo>
                  <a:pt x="1344536" y="801432"/>
                  <a:pt x="1357286" y="793001"/>
                  <a:pt x="1371600" y="791570"/>
                </a:cubicBezTo>
                <a:lnTo>
                  <a:pt x="1439839" y="784746"/>
                </a:lnTo>
                <a:cubicBezTo>
                  <a:pt x="1494884" y="766397"/>
                  <a:pt x="1464835" y="773598"/>
                  <a:pt x="1576316" y="784746"/>
                </a:cubicBezTo>
                <a:cubicBezTo>
                  <a:pt x="1583473" y="785462"/>
                  <a:pt x="1590354" y="788353"/>
                  <a:pt x="1596788" y="791570"/>
                </a:cubicBezTo>
                <a:cubicBezTo>
                  <a:pt x="1604123" y="795238"/>
                  <a:pt x="1610436" y="800668"/>
                  <a:pt x="1617260" y="805217"/>
                </a:cubicBezTo>
                <a:cubicBezTo>
                  <a:pt x="1633182" y="802943"/>
                  <a:pt x="1650641" y="805587"/>
                  <a:pt x="1665027" y="798394"/>
                </a:cubicBezTo>
                <a:cubicBezTo>
                  <a:pt x="1671461" y="795177"/>
                  <a:pt x="1668358" y="784210"/>
                  <a:pt x="1671851" y="777922"/>
                </a:cubicBezTo>
                <a:cubicBezTo>
                  <a:pt x="1679817" y="763584"/>
                  <a:pt x="1690048" y="750627"/>
                  <a:pt x="1699146" y="736979"/>
                </a:cubicBezTo>
                <a:cubicBezTo>
                  <a:pt x="1703695" y="730155"/>
                  <a:pt x="1710200" y="724288"/>
                  <a:pt x="1712794" y="716507"/>
                </a:cubicBezTo>
                <a:lnTo>
                  <a:pt x="1726442" y="675564"/>
                </a:lnTo>
                <a:cubicBezTo>
                  <a:pt x="1728717" y="668740"/>
                  <a:pt x="1731521" y="662070"/>
                  <a:pt x="1733266" y="655092"/>
                </a:cubicBezTo>
                <a:lnTo>
                  <a:pt x="1740090" y="627797"/>
                </a:lnTo>
                <a:cubicBezTo>
                  <a:pt x="1737815" y="550460"/>
                  <a:pt x="1737333" y="473049"/>
                  <a:pt x="1733266" y="395785"/>
                </a:cubicBezTo>
                <a:cubicBezTo>
                  <a:pt x="1732773" y="386419"/>
                  <a:pt x="1727984" y="377740"/>
                  <a:pt x="1726442" y="368489"/>
                </a:cubicBezTo>
                <a:cubicBezTo>
                  <a:pt x="1721154" y="336759"/>
                  <a:pt x="1718083" y="304685"/>
                  <a:pt x="1712794" y="272955"/>
                </a:cubicBezTo>
                <a:lnTo>
                  <a:pt x="1705970" y="232012"/>
                </a:lnTo>
                <a:cubicBezTo>
                  <a:pt x="1708245" y="216089"/>
                  <a:pt x="1709177" y="199916"/>
                  <a:pt x="1712794" y="184244"/>
                </a:cubicBezTo>
                <a:cubicBezTo>
                  <a:pt x="1716029" y="170226"/>
                  <a:pt x="1721893" y="156949"/>
                  <a:pt x="1726442" y="143301"/>
                </a:cubicBezTo>
                <a:lnTo>
                  <a:pt x="1740090" y="102358"/>
                </a:lnTo>
                <a:cubicBezTo>
                  <a:pt x="1742365" y="95534"/>
                  <a:pt x="1742923" y="87871"/>
                  <a:pt x="1746913" y="81886"/>
                </a:cubicBezTo>
                <a:lnTo>
                  <a:pt x="1774209" y="40943"/>
                </a:lnTo>
                <a:cubicBezTo>
                  <a:pt x="1783191" y="13998"/>
                  <a:pt x="1781033" y="27664"/>
                  <a:pt x="1781033" y="0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D043752-B276-42FC-9CB4-77BDCF7A2FC9}"/>
              </a:ext>
            </a:extLst>
          </p:cNvPr>
          <p:cNvSpPr/>
          <p:nvPr/>
        </p:nvSpPr>
        <p:spPr>
          <a:xfrm>
            <a:off x="6291619" y="1924335"/>
            <a:ext cx="95534" cy="743803"/>
          </a:xfrm>
          <a:custGeom>
            <a:avLst/>
            <a:gdLst>
              <a:gd name="connsiteX0" fmla="*/ 0 w 95534"/>
              <a:gd name="connsiteY0" fmla="*/ 0 h 743803"/>
              <a:gd name="connsiteX1" fmla="*/ 54591 w 95534"/>
              <a:gd name="connsiteY1" fmla="*/ 27296 h 743803"/>
              <a:gd name="connsiteX2" fmla="*/ 75063 w 95534"/>
              <a:gd name="connsiteY2" fmla="*/ 88711 h 743803"/>
              <a:gd name="connsiteX3" fmla="*/ 88710 w 95534"/>
              <a:gd name="connsiteY3" fmla="*/ 129654 h 743803"/>
              <a:gd name="connsiteX4" fmla="*/ 95534 w 95534"/>
              <a:gd name="connsiteY4" fmla="*/ 150126 h 743803"/>
              <a:gd name="connsiteX5" fmla="*/ 88710 w 95534"/>
              <a:gd name="connsiteY5" fmla="*/ 361666 h 743803"/>
              <a:gd name="connsiteX6" fmla="*/ 81886 w 95534"/>
              <a:gd name="connsiteY6" fmla="*/ 382138 h 743803"/>
              <a:gd name="connsiteX7" fmla="*/ 68239 w 95534"/>
              <a:gd name="connsiteY7" fmla="*/ 450376 h 743803"/>
              <a:gd name="connsiteX8" fmla="*/ 54591 w 95534"/>
              <a:gd name="connsiteY8" fmla="*/ 552735 h 743803"/>
              <a:gd name="connsiteX9" fmla="*/ 40943 w 95534"/>
              <a:gd name="connsiteY9" fmla="*/ 620973 h 743803"/>
              <a:gd name="connsiteX10" fmla="*/ 34119 w 95534"/>
              <a:gd name="connsiteY10" fmla="*/ 696036 h 743803"/>
              <a:gd name="connsiteX11" fmla="*/ 20472 w 95534"/>
              <a:gd name="connsiteY11" fmla="*/ 743803 h 743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534" h="743803">
                <a:moveTo>
                  <a:pt x="0" y="0"/>
                </a:moveTo>
                <a:cubicBezTo>
                  <a:pt x="6113" y="2445"/>
                  <a:pt x="47777" y="16394"/>
                  <a:pt x="54591" y="27296"/>
                </a:cubicBezTo>
                <a:lnTo>
                  <a:pt x="75063" y="88711"/>
                </a:lnTo>
                <a:lnTo>
                  <a:pt x="88710" y="129654"/>
                </a:lnTo>
                <a:lnTo>
                  <a:pt x="95534" y="150126"/>
                </a:lnTo>
                <a:cubicBezTo>
                  <a:pt x="93259" y="220639"/>
                  <a:pt x="92853" y="291238"/>
                  <a:pt x="88710" y="361666"/>
                </a:cubicBezTo>
                <a:cubicBezTo>
                  <a:pt x="88288" y="368847"/>
                  <a:pt x="83503" y="375129"/>
                  <a:pt x="81886" y="382138"/>
                </a:cubicBezTo>
                <a:cubicBezTo>
                  <a:pt x="76670" y="404740"/>
                  <a:pt x="71116" y="427359"/>
                  <a:pt x="68239" y="450376"/>
                </a:cubicBezTo>
                <a:cubicBezTo>
                  <a:pt x="65556" y="471838"/>
                  <a:pt x="58627" y="529867"/>
                  <a:pt x="54591" y="552735"/>
                </a:cubicBezTo>
                <a:cubicBezTo>
                  <a:pt x="50560" y="575579"/>
                  <a:pt x="40943" y="620973"/>
                  <a:pt x="40943" y="620973"/>
                </a:cubicBezTo>
                <a:cubicBezTo>
                  <a:pt x="38668" y="645994"/>
                  <a:pt x="38485" y="671294"/>
                  <a:pt x="34119" y="696036"/>
                </a:cubicBezTo>
                <a:cubicBezTo>
                  <a:pt x="19753" y="777447"/>
                  <a:pt x="20472" y="716536"/>
                  <a:pt x="20472" y="743803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B6D56C6-70B0-471E-B2A1-4EF8FAB4D106}"/>
              </a:ext>
            </a:extLst>
          </p:cNvPr>
          <p:cNvSpPr/>
          <p:nvPr/>
        </p:nvSpPr>
        <p:spPr>
          <a:xfrm>
            <a:off x="6325738" y="1835380"/>
            <a:ext cx="313899" cy="812287"/>
          </a:xfrm>
          <a:custGeom>
            <a:avLst/>
            <a:gdLst>
              <a:gd name="connsiteX0" fmla="*/ 0 w 313899"/>
              <a:gd name="connsiteY0" fmla="*/ 812287 h 812287"/>
              <a:gd name="connsiteX1" fmla="*/ 20472 w 313899"/>
              <a:gd name="connsiteY1" fmla="*/ 778167 h 812287"/>
              <a:gd name="connsiteX2" fmla="*/ 40944 w 313899"/>
              <a:gd name="connsiteY2" fmla="*/ 764520 h 812287"/>
              <a:gd name="connsiteX3" fmla="*/ 54591 w 313899"/>
              <a:gd name="connsiteY3" fmla="*/ 723576 h 812287"/>
              <a:gd name="connsiteX4" fmla="*/ 68239 w 313899"/>
              <a:gd name="connsiteY4" fmla="*/ 703105 h 812287"/>
              <a:gd name="connsiteX5" fmla="*/ 95535 w 313899"/>
              <a:gd name="connsiteY5" fmla="*/ 668985 h 812287"/>
              <a:gd name="connsiteX6" fmla="*/ 129654 w 313899"/>
              <a:gd name="connsiteY6" fmla="*/ 641690 h 812287"/>
              <a:gd name="connsiteX7" fmla="*/ 143302 w 313899"/>
              <a:gd name="connsiteY7" fmla="*/ 621218 h 812287"/>
              <a:gd name="connsiteX8" fmla="*/ 163773 w 313899"/>
              <a:gd name="connsiteY8" fmla="*/ 607570 h 812287"/>
              <a:gd name="connsiteX9" fmla="*/ 197893 w 313899"/>
              <a:gd name="connsiteY9" fmla="*/ 546155 h 812287"/>
              <a:gd name="connsiteX10" fmla="*/ 211541 w 313899"/>
              <a:gd name="connsiteY10" fmla="*/ 525684 h 812287"/>
              <a:gd name="connsiteX11" fmla="*/ 232012 w 313899"/>
              <a:gd name="connsiteY11" fmla="*/ 450621 h 812287"/>
              <a:gd name="connsiteX12" fmla="*/ 225188 w 313899"/>
              <a:gd name="connsiteY12" fmla="*/ 355087 h 812287"/>
              <a:gd name="connsiteX13" fmla="*/ 218364 w 313899"/>
              <a:gd name="connsiteY13" fmla="*/ 320967 h 812287"/>
              <a:gd name="connsiteX14" fmla="*/ 204717 w 313899"/>
              <a:gd name="connsiteY14" fmla="*/ 266376 h 812287"/>
              <a:gd name="connsiteX15" fmla="*/ 184245 w 313899"/>
              <a:gd name="connsiteY15" fmla="*/ 198137 h 812287"/>
              <a:gd name="connsiteX16" fmla="*/ 211541 w 313899"/>
              <a:gd name="connsiteY16" fmla="*/ 102603 h 812287"/>
              <a:gd name="connsiteX17" fmla="*/ 252484 w 313899"/>
              <a:gd name="connsiteY17" fmla="*/ 41188 h 812287"/>
              <a:gd name="connsiteX18" fmla="*/ 266132 w 313899"/>
              <a:gd name="connsiteY18" fmla="*/ 20717 h 812287"/>
              <a:gd name="connsiteX19" fmla="*/ 307075 w 313899"/>
              <a:gd name="connsiteY19" fmla="*/ 245 h 812287"/>
              <a:gd name="connsiteX20" fmla="*/ 313899 w 313899"/>
              <a:gd name="connsiteY20" fmla="*/ 245 h 81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3899" h="812287">
                <a:moveTo>
                  <a:pt x="0" y="812287"/>
                </a:moveTo>
                <a:cubicBezTo>
                  <a:pt x="6824" y="800914"/>
                  <a:pt x="11840" y="788237"/>
                  <a:pt x="20472" y="778167"/>
                </a:cubicBezTo>
                <a:cubicBezTo>
                  <a:pt x="25809" y="771940"/>
                  <a:pt x="36597" y="771475"/>
                  <a:pt x="40944" y="764520"/>
                </a:cubicBezTo>
                <a:cubicBezTo>
                  <a:pt x="48569" y="752321"/>
                  <a:pt x="50042" y="737224"/>
                  <a:pt x="54591" y="723576"/>
                </a:cubicBezTo>
                <a:cubicBezTo>
                  <a:pt x="57184" y="715796"/>
                  <a:pt x="63690" y="709929"/>
                  <a:pt x="68239" y="703105"/>
                </a:cubicBezTo>
                <a:cubicBezTo>
                  <a:pt x="81524" y="663250"/>
                  <a:pt x="64668" y="699852"/>
                  <a:pt x="95535" y="668985"/>
                </a:cubicBezTo>
                <a:cubicBezTo>
                  <a:pt x="126401" y="638119"/>
                  <a:pt x="89799" y="654975"/>
                  <a:pt x="129654" y="641690"/>
                </a:cubicBezTo>
                <a:cubicBezTo>
                  <a:pt x="134203" y="634866"/>
                  <a:pt x="137503" y="627017"/>
                  <a:pt x="143302" y="621218"/>
                </a:cubicBezTo>
                <a:cubicBezTo>
                  <a:pt x="149101" y="615419"/>
                  <a:pt x="158373" y="613742"/>
                  <a:pt x="163773" y="607570"/>
                </a:cubicBezTo>
                <a:cubicBezTo>
                  <a:pt x="213981" y="550189"/>
                  <a:pt x="177584" y="586772"/>
                  <a:pt x="197893" y="546155"/>
                </a:cubicBezTo>
                <a:cubicBezTo>
                  <a:pt x="201561" y="538820"/>
                  <a:pt x="206992" y="532508"/>
                  <a:pt x="211541" y="525684"/>
                </a:cubicBezTo>
                <a:cubicBezTo>
                  <a:pt x="228855" y="473737"/>
                  <a:pt x="222367" y="498847"/>
                  <a:pt x="232012" y="450621"/>
                </a:cubicBezTo>
                <a:cubicBezTo>
                  <a:pt x="229737" y="418776"/>
                  <a:pt x="228530" y="386837"/>
                  <a:pt x="225188" y="355087"/>
                </a:cubicBezTo>
                <a:cubicBezTo>
                  <a:pt x="223974" y="343552"/>
                  <a:pt x="220972" y="332269"/>
                  <a:pt x="218364" y="320967"/>
                </a:cubicBezTo>
                <a:cubicBezTo>
                  <a:pt x="214146" y="302690"/>
                  <a:pt x="210649" y="284170"/>
                  <a:pt x="204717" y="266376"/>
                </a:cubicBezTo>
                <a:cubicBezTo>
                  <a:pt x="188103" y="216536"/>
                  <a:pt x="194558" y="239389"/>
                  <a:pt x="184245" y="198137"/>
                </a:cubicBezTo>
                <a:cubicBezTo>
                  <a:pt x="186065" y="190856"/>
                  <a:pt x="203709" y="114351"/>
                  <a:pt x="211541" y="102603"/>
                </a:cubicBezTo>
                <a:lnTo>
                  <a:pt x="252484" y="41188"/>
                </a:lnTo>
                <a:cubicBezTo>
                  <a:pt x="257033" y="34364"/>
                  <a:pt x="259308" y="25266"/>
                  <a:pt x="266132" y="20717"/>
                </a:cubicBezTo>
                <a:cubicBezTo>
                  <a:pt x="286146" y="7374"/>
                  <a:pt x="284473" y="5896"/>
                  <a:pt x="307075" y="245"/>
                </a:cubicBezTo>
                <a:cubicBezTo>
                  <a:pt x="309282" y="-307"/>
                  <a:pt x="311624" y="245"/>
                  <a:pt x="313899" y="245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D27658B-B390-49CB-B9B4-6EF928751418}"/>
              </a:ext>
            </a:extLst>
          </p:cNvPr>
          <p:cNvSpPr/>
          <p:nvPr/>
        </p:nvSpPr>
        <p:spPr>
          <a:xfrm>
            <a:off x="6639637" y="1835625"/>
            <a:ext cx="143301" cy="341194"/>
          </a:xfrm>
          <a:custGeom>
            <a:avLst/>
            <a:gdLst>
              <a:gd name="connsiteX0" fmla="*/ 0 w 143301"/>
              <a:gd name="connsiteY0" fmla="*/ 0 h 341194"/>
              <a:gd name="connsiteX1" fmla="*/ 13648 w 143301"/>
              <a:gd name="connsiteY1" fmla="*/ 34119 h 341194"/>
              <a:gd name="connsiteX2" fmla="*/ 20471 w 143301"/>
              <a:gd name="connsiteY2" fmla="*/ 54591 h 341194"/>
              <a:gd name="connsiteX3" fmla="*/ 6824 w 143301"/>
              <a:gd name="connsiteY3" fmla="*/ 225188 h 341194"/>
              <a:gd name="connsiteX4" fmla="*/ 13648 w 143301"/>
              <a:gd name="connsiteY4" fmla="*/ 293427 h 341194"/>
              <a:gd name="connsiteX5" fmla="*/ 61415 w 143301"/>
              <a:gd name="connsiteY5" fmla="*/ 313898 h 341194"/>
              <a:gd name="connsiteX6" fmla="*/ 143301 w 143301"/>
              <a:gd name="connsiteY6" fmla="*/ 341194 h 341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301" h="341194">
                <a:moveTo>
                  <a:pt x="0" y="0"/>
                </a:moveTo>
                <a:cubicBezTo>
                  <a:pt x="4549" y="11373"/>
                  <a:pt x="9347" y="22650"/>
                  <a:pt x="13648" y="34119"/>
                </a:cubicBezTo>
                <a:cubicBezTo>
                  <a:pt x="16174" y="40854"/>
                  <a:pt x="20471" y="47398"/>
                  <a:pt x="20471" y="54591"/>
                </a:cubicBezTo>
                <a:cubicBezTo>
                  <a:pt x="20471" y="190453"/>
                  <a:pt x="28462" y="160273"/>
                  <a:pt x="6824" y="225188"/>
                </a:cubicBezTo>
                <a:cubicBezTo>
                  <a:pt x="9099" y="247934"/>
                  <a:pt x="6419" y="271740"/>
                  <a:pt x="13648" y="293427"/>
                </a:cubicBezTo>
                <a:cubicBezTo>
                  <a:pt x="17845" y="306018"/>
                  <a:pt x="53697" y="312244"/>
                  <a:pt x="61415" y="313898"/>
                </a:cubicBezTo>
                <a:cubicBezTo>
                  <a:pt x="137317" y="330162"/>
                  <a:pt x="112876" y="310767"/>
                  <a:pt x="143301" y="341194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E7844E7-CB8F-48CF-8137-C7934F2C9C6D}"/>
              </a:ext>
            </a:extLst>
          </p:cNvPr>
          <p:cNvSpPr/>
          <p:nvPr/>
        </p:nvSpPr>
        <p:spPr>
          <a:xfrm>
            <a:off x="6782938" y="1487274"/>
            <a:ext cx="300251" cy="689544"/>
          </a:xfrm>
          <a:custGeom>
            <a:avLst/>
            <a:gdLst>
              <a:gd name="connsiteX0" fmla="*/ 0 w 300251"/>
              <a:gd name="connsiteY0" fmla="*/ 689544 h 689544"/>
              <a:gd name="connsiteX1" fmla="*/ 34120 w 300251"/>
              <a:gd name="connsiteY1" fmla="*/ 682720 h 689544"/>
              <a:gd name="connsiteX2" fmla="*/ 40944 w 300251"/>
              <a:gd name="connsiteY2" fmla="*/ 662248 h 689544"/>
              <a:gd name="connsiteX3" fmla="*/ 81887 w 300251"/>
              <a:gd name="connsiteY3" fmla="*/ 628129 h 689544"/>
              <a:gd name="connsiteX4" fmla="*/ 95535 w 300251"/>
              <a:gd name="connsiteY4" fmla="*/ 600833 h 689544"/>
              <a:gd name="connsiteX5" fmla="*/ 116006 w 300251"/>
              <a:gd name="connsiteY5" fmla="*/ 594010 h 689544"/>
              <a:gd name="connsiteX6" fmla="*/ 122830 w 300251"/>
              <a:gd name="connsiteY6" fmla="*/ 573538 h 689544"/>
              <a:gd name="connsiteX7" fmla="*/ 136478 w 300251"/>
              <a:gd name="connsiteY7" fmla="*/ 553066 h 689544"/>
              <a:gd name="connsiteX8" fmla="*/ 156950 w 300251"/>
              <a:gd name="connsiteY8" fmla="*/ 539419 h 689544"/>
              <a:gd name="connsiteX9" fmla="*/ 204717 w 300251"/>
              <a:gd name="connsiteY9" fmla="*/ 518947 h 689544"/>
              <a:gd name="connsiteX10" fmla="*/ 211541 w 300251"/>
              <a:gd name="connsiteY10" fmla="*/ 498475 h 689544"/>
              <a:gd name="connsiteX11" fmla="*/ 238836 w 300251"/>
              <a:gd name="connsiteY11" fmla="*/ 457532 h 689544"/>
              <a:gd name="connsiteX12" fmla="*/ 259308 w 300251"/>
              <a:gd name="connsiteY12" fmla="*/ 389293 h 689544"/>
              <a:gd name="connsiteX13" fmla="*/ 266132 w 300251"/>
              <a:gd name="connsiteY13" fmla="*/ 334702 h 689544"/>
              <a:gd name="connsiteX14" fmla="*/ 272956 w 300251"/>
              <a:gd name="connsiteY14" fmla="*/ 218696 h 689544"/>
              <a:gd name="connsiteX15" fmla="*/ 286603 w 300251"/>
              <a:gd name="connsiteY15" fmla="*/ 177753 h 689544"/>
              <a:gd name="connsiteX16" fmla="*/ 300251 w 300251"/>
              <a:gd name="connsiteY16" fmla="*/ 123162 h 689544"/>
              <a:gd name="connsiteX17" fmla="*/ 293427 w 300251"/>
              <a:gd name="connsiteY17" fmla="*/ 61747 h 689544"/>
              <a:gd name="connsiteX18" fmla="*/ 272956 w 300251"/>
              <a:gd name="connsiteY18" fmla="*/ 54923 h 689544"/>
              <a:gd name="connsiteX19" fmla="*/ 252484 w 300251"/>
              <a:gd name="connsiteY19" fmla="*/ 41275 h 689544"/>
              <a:gd name="connsiteX20" fmla="*/ 191069 w 300251"/>
              <a:gd name="connsiteY20" fmla="*/ 34451 h 689544"/>
              <a:gd name="connsiteX21" fmla="*/ 122830 w 300251"/>
              <a:gd name="connsiteY21" fmla="*/ 20804 h 689544"/>
              <a:gd name="connsiteX22" fmla="*/ 95535 w 300251"/>
              <a:gd name="connsiteY22" fmla="*/ 13980 h 689544"/>
              <a:gd name="connsiteX23" fmla="*/ 47767 w 300251"/>
              <a:gd name="connsiteY23" fmla="*/ 332 h 689544"/>
              <a:gd name="connsiteX24" fmla="*/ 34120 w 300251"/>
              <a:gd name="connsiteY24" fmla="*/ 332 h 689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00251" h="689544">
                <a:moveTo>
                  <a:pt x="0" y="689544"/>
                </a:moveTo>
                <a:cubicBezTo>
                  <a:pt x="11373" y="687269"/>
                  <a:pt x="24469" y="689154"/>
                  <a:pt x="34120" y="682720"/>
                </a:cubicBezTo>
                <a:cubicBezTo>
                  <a:pt x="40105" y="678730"/>
                  <a:pt x="36954" y="668233"/>
                  <a:pt x="40944" y="662248"/>
                </a:cubicBezTo>
                <a:cubicBezTo>
                  <a:pt x="51452" y="646486"/>
                  <a:pt x="66782" y="638199"/>
                  <a:pt x="81887" y="628129"/>
                </a:cubicBezTo>
                <a:cubicBezTo>
                  <a:pt x="86436" y="619030"/>
                  <a:pt x="88342" y="608026"/>
                  <a:pt x="95535" y="600833"/>
                </a:cubicBezTo>
                <a:cubicBezTo>
                  <a:pt x="100621" y="595747"/>
                  <a:pt x="110920" y="599096"/>
                  <a:pt x="116006" y="594010"/>
                </a:cubicBezTo>
                <a:cubicBezTo>
                  <a:pt x="121092" y="588924"/>
                  <a:pt x="119613" y="579972"/>
                  <a:pt x="122830" y="573538"/>
                </a:cubicBezTo>
                <a:cubicBezTo>
                  <a:pt x="126498" y="566202"/>
                  <a:pt x="130679" y="558865"/>
                  <a:pt x="136478" y="553066"/>
                </a:cubicBezTo>
                <a:cubicBezTo>
                  <a:pt x="142277" y="547267"/>
                  <a:pt x="149829" y="543488"/>
                  <a:pt x="156950" y="539419"/>
                </a:cubicBezTo>
                <a:cubicBezTo>
                  <a:pt x="180564" y="525926"/>
                  <a:pt x="181747" y="526604"/>
                  <a:pt x="204717" y="518947"/>
                </a:cubicBezTo>
                <a:cubicBezTo>
                  <a:pt x="206992" y="512123"/>
                  <a:pt x="208048" y="504763"/>
                  <a:pt x="211541" y="498475"/>
                </a:cubicBezTo>
                <a:cubicBezTo>
                  <a:pt x="219507" y="484137"/>
                  <a:pt x="233649" y="473093"/>
                  <a:pt x="238836" y="457532"/>
                </a:cubicBezTo>
                <a:cubicBezTo>
                  <a:pt x="244904" y="439328"/>
                  <a:pt x="255870" y="409920"/>
                  <a:pt x="259308" y="389293"/>
                </a:cubicBezTo>
                <a:cubicBezTo>
                  <a:pt x="262323" y="371204"/>
                  <a:pt x="263857" y="352899"/>
                  <a:pt x="266132" y="334702"/>
                </a:cubicBezTo>
                <a:cubicBezTo>
                  <a:pt x="268407" y="296033"/>
                  <a:pt x="267946" y="257106"/>
                  <a:pt x="272956" y="218696"/>
                </a:cubicBezTo>
                <a:cubicBezTo>
                  <a:pt x="274817" y="204431"/>
                  <a:pt x="282054" y="191401"/>
                  <a:pt x="286603" y="177753"/>
                </a:cubicBezTo>
                <a:cubicBezTo>
                  <a:pt x="297095" y="146275"/>
                  <a:pt x="292015" y="164339"/>
                  <a:pt x="300251" y="123162"/>
                </a:cubicBezTo>
                <a:cubicBezTo>
                  <a:pt x="297976" y="102690"/>
                  <a:pt x="301077" y="80871"/>
                  <a:pt x="293427" y="61747"/>
                </a:cubicBezTo>
                <a:cubicBezTo>
                  <a:pt x="290756" y="55069"/>
                  <a:pt x="279389" y="58140"/>
                  <a:pt x="272956" y="54923"/>
                </a:cubicBezTo>
                <a:cubicBezTo>
                  <a:pt x="265620" y="51255"/>
                  <a:pt x="260441" y="43264"/>
                  <a:pt x="252484" y="41275"/>
                </a:cubicBezTo>
                <a:cubicBezTo>
                  <a:pt x="232501" y="36279"/>
                  <a:pt x="211415" y="37663"/>
                  <a:pt x="191069" y="34451"/>
                </a:cubicBezTo>
                <a:cubicBezTo>
                  <a:pt x="168156" y="30833"/>
                  <a:pt x="145334" y="26430"/>
                  <a:pt x="122830" y="20804"/>
                </a:cubicBezTo>
                <a:cubicBezTo>
                  <a:pt x="113732" y="18529"/>
                  <a:pt x="104553" y="16556"/>
                  <a:pt x="95535" y="13980"/>
                </a:cubicBezTo>
                <a:cubicBezTo>
                  <a:pt x="72819" y="7490"/>
                  <a:pt x="73366" y="4599"/>
                  <a:pt x="47767" y="332"/>
                </a:cubicBezTo>
                <a:cubicBezTo>
                  <a:pt x="43280" y="-416"/>
                  <a:pt x="38669" y="332"/>
                  <a:pt x="34120" y="332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6817A6B-C36E-40FE-8FAA-995224289B3B}"/>
              </a:ext>
            </a:extLst>
          </p:cNvPr>
          <p:cNvSpPr/>
          <p:nvPr/>
        </p:nvSpPr>
        <p:spPr>
          <a:xfrm>
            <a:off x="6782938" y="1282890"/>
            <a:ext cx="47767" cy="191068"/>
          </a:xfrm>
          <a:custGeom>
            <a:avLst/>
            <a:gdLst>
              <a:gd name="connsiteX0" fmla="*/ 20472 w 47767"/>
              <a:gd name="connsiteY0" fmla="*/ 191068 h 191068"/>
              <a:gd name="connsiteX1" fmla="*/ 13648 w 47767"/>
              <a:gd name="connsiteY1" fmla="*/ 156949 h 191068"/>
              <a:gd name="connsiteX2" fmla="*/ 0 w 47767"/>
              <a:gd name="connsiteY2" fmla="*/ 116006 h 191068"/>
              <a:gd name="connsiteX3" fmla="*/ 13648 w 47767"/>
              <a:gd name="connsiteY3" fmla="*/ 27295 h 191068"/>
              <a:gd name="connsiteX4" fmla="*/ 27296 w 47767"/>
              <a:gd name="connsiteY4" fmla="*/ 6823 h 191068"/>
              <a:gd name="connsiteX5" fmla="*/ 47767 w 47767"/>
              <a:gd name="connsiteY5" fmla="*/ 0 h 191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767" h="191068">
                <a:moveTo>
                  <a:pt x="20472" y="191068"/>
                </a:moveTo>
                <a:cubicBezTo>
                  <a:pt x="18197" y="179695"/>
                  <a:pt x="16700" y="168139"/>
                  <a:pt x="13648" y="156949"/>
                </a:cubicBezTo>
                <a:cubicBezTo>
                  <a:pt x="9863" y="143070"/>
                  <a:pt x="0" y="116006"/>
                  <a:pt x="0" y="116006"/>
                </a:cubicBezTo>
                <a:cubicBezTo>
                  <a:pt x="1957" y="96435"/>
                  <a:pt x="1352" y="51888"/>
                  <a:pt x="13648" y="27295"/>
                </a:cubicBezTo>
                <a:cubicBezTo>
                  <a:pt x="17316" y="19959"/>
                  <a:pt x="20892" y="11946"/>
                  <a:pt x="27296" y="6823"/>
                </a:cubicBezTo>
                <a:cubicBezTo>
                  <a:pt x="32913" y="2330"/>
                  <a:pt x="47767" y="0"/>
                  <a:pt x="47767" y="0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BA23EA5-6468-45B1-8F76-F9E589FB6210}"/>
              </a:ext>
            </a:extLst>
          </p:cNvPr>
          <p:cNvSpPr/>
          <p:nvPr/>
        </p:nvSpPr>
        <p:spPr>
          <a:xfrm>
            <a:off x="6544101" y="1392072"/>
            <a:ext cx="252484" cy="102358"/>
          </a:xfrm>
          <a:custGeom>
            <a:avLst/>
            <a:gdLst>
              <a:gd name="connsiteX0" fmla="*/ 252484 w 252484"/>
              <a:gd name="connsiteY0" fmla="*/ 102358 h 102358"/>
              <a:gd name="connsiteX1" fmla="*/ 218365 w 252484"/>
              <a:gd name="connsiteY1" fmla="*/ 81886 h 102358"/>
              <a:gd name="connsiteX2" fmla="*/ 177421 w 252484"/>
              <a:gd name="connsiteY2" fmla="*/ 68238 h 102358"/>
              <a:gd name="connsiteX3" fmla="*/ 156950 w 252484"/>
              <a:gd name="connsiteY3" fmla="*/ 54591 h 102358"/>
              <a:gd name="connsiteX4" fmla="*/ 116006 w 252484"/>
              <a:gd name="connsiteY4" fmla="*/ 40943 h 102358"/>
              <a:gd name="connsiteX5" fmla="*/ 95535 w 252484"/>
              <a:gd name="connsiteY5" fmla="*/ 34119 h 102358"/>
              <a:gd name="connsiteX6" fmla="*/ 47768 w 252484"/>
              <a:gd name="connsiteY6" fmla="*/ 20471 h 102358"/>
              <a:gd name="connsiteX7" fmla="*/ 20472 w 252484"/>
              <a:gd name="connsiteY7" fmla="*/ 6824 h 102358"/>
              <a:gd name="connsiteX8" fmla="*/ 0 w 252484"/>
              <a:gd name="connsiteY8" fmla="*/ 0 h 102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484" h="102358">
                <a:moveTo>
                  <a:pt x="252484" y="102358"/>
                </a:moveTo>
                <a:cubicBezTo>
                  <a:pt x="241111" y="95534"/>
                  <a:pt x="230439" y="87374"/>
                  <a:pt x="218365" y="81886"/>
                </a:cubicBezTo>
                <a:cubicBezTo>
                  <a:pt x="205268" y="75933"/>
                  <a:pt x="189391" y="76218"/>
                  <a:pt x="177421" y="68238"/>
                </a:cubicBezTo>
                <a:cubicBezTo>
                  <a:pt x="170597" y="63689"/>
                  <a:pt x="164444" y="57922"/>
                  <a:pt x="156950" y="54591"/>
                </a:cubicBezTo>
                <a:cubicBezTo>
                  <a:pt x="143804" y="48748"/>
                  <a:pt x="129654" y="45492"/>
                  <a:pt x="116006" y="40943"/>
                </a:cubicBezTo>
                <a:cubicBezTo>
                  <a:pt x="109182" y="38668"/>
                  <a:pt x="102513" y="35864"/>
                  <a:pt x="95535" y="34119"/>
                </a:cubicBezTo>
                <a:cubicBezTo>
                  <a:pt x="81679" y="30655"/>
                  <a:pt x="61477" y="26346"/>
                  <a:pt x="47768" y="20471"/>
                </a:cubicBezTo>
                <a:cubicBezTo>
                  <a:pt x="38418" y="16464"/>
                  <a:pt x="29822" y="10831"/>
                  <a:pt x="20472" y="6824"/>
                </a:cubicBezTo>
                <a:cubicBezTo>
                  <a:pt x="13860" y="3991"/>
                  <a:pt x="0" y="0"/>
                  <a:pt x="0" y="0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B681BBC-1655-44CD-9791-50CB65F6F93B}"/>
              </a:ext>
            </a:extLst>
          </p:cNvPr>
          <p:cNvSpPr/>
          <p:nvPr/>
        </p:nvSpPr>
        <p:spPr>
          <a:xfrm>
            <a:off x="6550925" y="1501255"/>
            <a:ext cx="259308" cy="109427"/>
          </a:xfrm>
          <a:custGeom>
            <a:avLst/>
            <a:gdLst>
              <a:gd name="connsiteX0" fmla="*/ 259308 w 259308"/>
              <a:gd name="connsiteY0" fmla="*/ 0 h 109427"/>
              <a:gd name="connsiteX1" fmla="*/ 225188 w 259308"/>
              <a:gd name="connsiteY1" fmla="*/ 6824 h 109427"/>
              <a:gd name="connsiteX2" fmla="*/ 143302 w 259308"/>
              <a:gd name="connsiteY2" fmla="*/ 27295 h 109427"/>
              <a:gd name="connsiteX3" fmla="*/ 116006 w 259308"/>
              <a:gd name="connsiteY3" fmla="*/ 34119 h 109427"/>
              <a:gd name="connsiteX4" fmla="*/ 88711 w 259308"/>
              <a:gd name="connsiteY4" fmla="*/ 40943 h 109427"/>
              <a:gd name="connsiteX5" fmla="*/ 68239 w 259308"/>
              <a:gd name="connsiteY5" fmla="*/ 54591 h 109427"/>
              <a:gd name="connsiteX6" fmla="*/ 54591 w 259308"/>
              <a:gd name="connsiteY6" fmla="*/ 75062 h 109427"/>
              <a:gd name="connsiteX7" fmla="*/ 34120 w 259308"/>
              <a:gd name="connsiteY7" fmla="*/ 81886 h 109427"/>
              <a:gd name="connsiteX8" fmla="*/ 6824 w 259308"/>
              <a:gd name="connsiteY8" fmla="*/ 109182 h 109427"/>
              <a:gd name="connsiteX9" fmla="*/ 0 w 259308"/>
              <a:gd name="connsiteY9" fmla="*/ 109182 h 109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9308" h="109427">
                <a:moveTo>
                  <a:pt x="259308" y="0"/>
                </a:moveTo>
                <a:cubicBezTo>
                  <a:pt x="247935" y="2275"/>
                  <a:pt x="236490" y="4216"/>
                  <a:pt x="225188" y="6824"/>
                </a:cubicBezTo>
                <a:cubicBezTo>
                  <a:pt x="225106" y="6843"/>
                  <a:pt x="156991" y="23873"/>
                  <a:pt x="143302" y="27295"/>
                </a:cubicBezTo>
                <a:lnTo>
                  <a:pt x="116006" y="34119"/>
                </a:lnTo>
                <a:lnTo>
                  <a:pt x="88711" y="40943"/>
                </a:lnTo>
                <a:cubicBezTo>
                  <a:pt x="81887" y="45492"/>
                  <a:pt x="74038" y="48792"/>
                  <a:pt x="68239" y="54591"/>
                </a:cubicBezTo>
                <a:cubicBezTo>
                  <a:pt x="62440" y="60390"/>
                  <a:pt x="60995" y="69939"/>
                  <a:pt x="54591" y="75062"/>
                </a:cubicBezTo>
                <a:cubicBezTo>
                  <a:pt x="48974" y="79555"/>
                  <a:pt x="40944" y="79611"/>
                  <a:pt x="34120" y="81886"/>
                </a:cubicBezTo>
                <a:cubicBezTo>
                  <a:pt x="25848" y="106701"/>
                  <a:pt x="33293" y="102565"/>
                  <a:pt x="6824" y="109182"/>
                </a:cubicBezTo>
                <a:cubicBezTo>
                  <a:pt x="4617" y="109734"/>
                  <a:pt x="2275" y="109182"/>
                  <a:pt x="0" y="109182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9762E3-10B2-4EE1-935B-C4B57A3F753B}"/>
              </a:ext>
            </a:extLst>
          </p:cNvPr>
          <p:cNvSpPr txBox="1"/>
          <p:nvPr/>
        </p:nvSpPr>
        <p:spPr>
          <a:xfrm>
            <a:off x="1682223" y="3734383"/>
            <a:ext cx="1325363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Gulf of Suez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FD5150B-4D75-443A-B91E-458CFC0FC12F}"/>
              </a:ext>
            </a:extLst>
          </p:cNvPr>
          <p:cNvSpPr txBox="1"/>
          <p:nvPr/>
        </p:nvSpPr>
        <p:spPr>
          <a:xfrm>
            <a:off x="5902919" y="3734383"/>
            <a:ext cx="1502334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Gulf of Aqaba</a:t>
            </a:r>
          </a:p>
        </p:txBody>
      </p:sp>
    </p:spTree>
    <p:extLst>
      <p:ext uri="{BB962C8B-B14F-4D97-AF65-F5344CB8AC3E}">
        <p14:creationId xmlns:p14="http://schemas.microsoft.com/office/powerpoint/2010/main" val="24067667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israel from space">
            <a:extLst>
              <a:ext uri="{FF2B5EF4-FFF2-40B4-BE49-F238E27FC236}">
                <a16:creationId xmlns:a16="http://schemas.microsoft.com/office/drawing/2014/main" id="{5ADABE42-C196-4802-891F-E2C91F98A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19" y="0"/>
            <a:ext cx="785217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EB3095-2F2D-4E51-8BBB-06C27EB1CC4E}"/>
              </a:ext>
            </a:extLst>
          </p:cNvPr>
          <p:cNvSpPr txBox="1"/>
          <p:nvPr/>
        </p:nvSpPr>
        <p:spPr>
          <a:xfrm>
            <a:off x="600794" y="2568428"/>
            <a:ext cx="301435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20" b="1" dirty="0">
                <a:solidFill>
                  <a:schemeClr val="bg1"/>
                </a:solidFill>
              </a:rPr>
              <a:t>“Dan to Beersheba”  =  150 miles</a:t>
            </a:r>
          </a:p>
          <a:p>
            <a:r>
              <a:rPr lang="en-US" sz="1620" b="1" dirty="0">
                <a:solidFill>
                  <a:schemeClr val="bg1"/>
                </a:solidFill>
              </a:rPr>
              <a:t>       Joppa to Jordan  =    50 miles</a:t>
            </a:r>
          </a:p>
          <a:p>
            <a:endParaRPr lang="en-US" sz="1620" b="1" dirty="0">
              <a:solidFill>
                <a:schemeClr val="bg1"/>
              </a:solidFill>
            </a:endParaRPr>
          </a:p>
          <a:p>
            <a:r>
              <a:rPr lang="en-US" sz="1620" b="1" dirty="0">
                <a:solidFill>
                  <a:schemeClr val="bg1"/>
                </a:solidFill>
              </a:rPr>
              <a:t>Here to N. Chicago = 150 Miles</a:t>
            </a:r>
          </a:p>
          <a:p>
            <a:r>
              <a:rPr lang="en-US" sz="1620" b="1" dirty="0">
                <a:solidFill>
                  <a:schemeClr val="bg1"/>
                </a:solidFill>
              </a:rPr>
              <a:t>Here to Monticello</a:t>
            </a:r>
          </a:p>
          <a:p>
            <a:r>
              <a:rPr lang="en-US" sz="1620" b="1" dirty="0">
                <a:solidFill>
                  <a:schemeClr val="bg1"/>
                </a:solidFill>
              </a:rPr>
              <a:t>             Logansport</a:t>
            </a:r>
          </a:p>
          <a:p>
            <a:r>
              <a:rPr lang="en-US" sz="1620" b="1" dirty="0">
                <a:solidFill>
                  <a:schemeClr val="bg1"/>
                </a:solidFill>
              </a:rPr>
              <a:t>                       Brazil</a:t>
            </a:r>
          </a:p>
          <a:p>
            <a:r>
              <a:rPr lang="en-US" sz="1620" b="1" dirty="0">
                <a:solidFill>
                  <a:schemeClr val="bg1"/>
                </a:solidFill>
              </a:rPr>
              <a:t>                   Franklin</a:t>
            </a:r>
          </a:p>
          <a:p>
            <a:r>
              <a:rPr lang="en-US" sz="1620" b="1" dirty="0">
                <a:solidFill>
                  <a:schemeClr val="bg1"/>
                </a:solidFill>
              </a:rPr>
              <a:t>              Shelbyville</a:t>
            </a:r>
          </a:p>
          <a:p>
            <a:endParaRPr lang="en-US" sz="1620" b="1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05089C3-231C-44D4-A5F6-8DDCCDD313CC}"/>
              </a:ext>
            </a:extLst>
          </p:cNvPr>
          <p:cNvCxnSpPr>
            <a:cxnSpLocks/>
          </p:cNvCxnSpPr>
          <p:nvPr/>
        </p:nvCxnSpPr>
        <p:spPr>
          <a:xfrm>
            <a:off x="4281055" y="214745"/>
            <a:ext cx="1995458" cy="4928755"/>
          </a:xfrm>
          <a:prstGeom prst="straightConnector1">
            <a:avLst/>
          </a:prstGeom>
          <a:ln w="7620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403B932-FF9A-4BF9-86A3-D01CEA7E2735}"/>
              </a:ext>
            </a:extLst>
          </p:cNvPr>
          <p:cNvCxnSpPr>
            <a:cxnSpLocks/>
          </p:cNvCxnSpPr>
          <p:nvPr/>
        </p:nvCxnSpPr>
        <p:spPr>
          <a:xfrm flipV="1">
            <a:off x="3560618" y="2625437"/>
            <a:ext cx="2978727" cy="90055"/>
          </a:xfrm>
          <a:prstGeom prst="straightConnector1">
            <a:avLst/>
          </a:prstGeom>
          <a:ln w="7620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8AF4A65-14CA-42CA-9F08-CA24A22A0FA4}"/>
              </a:ext>
            </a:extLst>
          </p:cNvPr>
          <p:cNvSpPr txBox="1"/>
          <p:nvPr/>
        </p:nvSpPr>
        <p:spPr>
          <a:xfrm>
            <a:off x="2041699" y="3136627"/>
            <a:ext cx="1047082" cy="2008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450" dirty="0">
                <a:solidFill>
                  <a:schemeClr val="bg1"/>
                </a:solidFill>
              </a:rPr>
              <a:t>}</a:t>
            </a:r>
            <a:r>
              <a:rPr lang="en-US" sz="12450" dirty="0">
                <a:solidFill>
                  <a:srgbClr val="C00000"/>
                </a:solidFill>
              </a:rPr>
              <a:t> </a:t>
            </a:r>
            <a:endParaRPr lang="en-US" sz="1350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033417-2129-4426-B51C-986219927DCE}"/>
              </a:ext>
            </a:extLst>
          </p:cNvPr>
          <p:cNvSpPr txBox="1"/>
          <p:nvPr/>
        </p:nvSpPr>
        <p:spPr>
          <a:xfrm>
            <a:off x="2593642" y="4056385"/>
            <a:ext cx="914033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20" b="1" dirty="0">
                <a:solidFill>
                  <a:schemeClr val="bg1"/>
                </a:solidFill>
              </a:rPr>
              <a:t>50 Miles</a:t>
            </a:r>
          </a:p>
        </p:txBody>
      </p:sp>
    </p:spTree>
    <p:extLst>
      <p:ext uri="{BB962C8B-B14F-4D97-AF65-F5344CB8AC3E}">
        <p14:creationId xmlns:p14="http://schemas.microsoft.com/office/powerpoint/2010/main" val="5582555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A Bible Photos\Cities &amp; Places\Israel\Israel from Space 3.jpg"/>
          <p:cNvPicPr>
            <a:picLocks noChangeAspect="1" noChangeArrowheads="1"/>
          </p:cNvPicPr>
          <p:nvPr/>
        </p:nvPicPr>
        <p:blipFill>
          <a:blip r:embed="rId2" cstate="print"/>
          <a:srcRect b="3333"/>
          <a:stretch>
            <a:fillRect/>
          </a:stretch>
        </p:blipFill>
        <p:spPr bwMode="auto">
          <a:xfrm>
            <a:off x="3806797" y="0"/>
            <a:ext cx="5320862" cy="51435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853494" y="2023110"/>
            <a:ext cx="2414487" cy="308811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/>
          </a:p>
        </p:txBody>
      </p:sp>
      <p:sp>
        <p:nvSpPr>
          <p:cNvPr id="5" name="Rectangle 4"/>
          <p:cNvSpPr/>
          <p:nvPr/>
        </p:nvSpPr>
        <p:spPr>
          <a:xfrm>
            <a:off x="6964957" y="32274"/>
            <a:ext cx="1303020" cy="192225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/>
          </a:p>
        </p:txBody>
      </p:sp>
      <p:sp>
        <p:nvSpPr>
          <p:cNvPr id="6" name="Rectangle 5"/>
          <p:cNvSpPr/>
          <p:nvPr/>
        </p:nvSpPr>
        <p:spPr>
          <a:xfrm>
            <a:off x="3836983" y="2023110"/>
            <a:ext cx="1944446" cy="30861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/>
          </a:p>
        </p:txBody>
      </p:sp>
      <p:sp>
        <p:nvSpPr>
          <p:cNvPr id="7" name="TextBox 6"/>
          <p:cNvSpPr txBox="1"/>
          <p:nvPr/>
        </p:nvSpPr>
        <p:spPr>
          <a:xfrm>
            <a:off x="4870752" y="3326133"/>
            <a:ext cx="748924" cy="1089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20" b="1" dirty="0">
                <a:latin typeface="Comic Sans MS" pitchFamily="66" charset="0"/>
              </a:rPr>
              <a:t>Egypt</a:t>
            </a:r>
          </a:p>
          <a:p>
            <a:pPr algn="ctr"/>
            <a:r>
              <a:rPr lang="en-US" sz="1620" b="1" dirty="0">
                <a:latin typeface="Comic Sans MS" pitchFamily="66" charset="0"/>
              </a:rPr>
              <a:t>&amp;</a:t>
            </a:r>
          </a:p>
          <a:p>
            <a:pPr algn="ctr"/>
            <a:r>
              <a:rPr lang="en-US" sz="1620" b="1" dirty="0">
                <a:latin typeface="Comic Sans MS" pitchFamily="66" charset="0"/>
              </a:rPr>
              <a:t>Nile</a:t>
            </a:r>
          </a:p>
          <a:p>
            <a:pPr algn="ctr"/>
            <a:r>
              <a:rPr lang="en-US" sz="1620" b="1" dirty="0">
                <a:latin typeface="Comic Sans MS" pitchFamily="66" charset="0"/>
              </a:rPr>
              <a:t>River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62910" y="2675857"/>
            <a:ext cx="1067921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20" b="1" dirty="0">
                <a:latin typeface="Comic Sans MS" pitchFamily="66" charset="0"/>
              </a:rPr>
              <a:t>Arabian</a:t>
            </a:r>
          </a:p>
          <a:p>
            <a:pPr algn="ctr"/>
            <a:r>
              <a:rPr lang="en-US" sz="1620" b="1" dirty="0">
                <a:latin typeface="Comic Sans MS" pitchFamily="66" charset="0"/>
              </a:rPr>
              <a:t>Peninsula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33379" y="730592"/>
            <a:ext cx="787395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20" b="1" dirty="0">
                <a:solidFill>
                  <a:srgbClr val="FFC000"/>
                </a:solidFill>
                <a:latin typeface="Comic Sans MS" pitchFamily="66" charset="0"/>
              </a:rPr>
              <a:t>Israel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443900"/>
            <a:ext cx="38067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1973 – 2010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Geographically blind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562A3A-8743-4FF7-BBE5-13ACD9F5B08D}"/>
              </a:ext>
            </a:extLst>
          </p:cNvPr>
          <p:cNvSpPr txBox="1"/>
          <p:nvPr/>
        </p:nvSpPr>
        <p:spPr>
          <a:xfrm>
            <a:off x="0" y="1681450"/>
            <a:ext cx="380679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60" b="1" dirty="0">
                <a:solidFill>
                  <a:schemeClr val="bg1"/>
                </a:solidFill>
              </a:rPr>
              <a:t>Approximate Latitude of</a:t>
            </a:r>
          </a:p>
          <a:p>
            <a:pPr algn="ctr"/>
            <a:r>
              <a:rPr lang="en-US" sz="2160" b="1" dirty="0">
                <a:solidFill>
                  <a:schemeClr val="bg1"/>
                </a:solidFill>
              </a:rPr>
              <a:t>Savannah, Dallas, San Diego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EE6698-121C-476D-BB26-F240563F398F}"/>
              </a:ext>
            </a:extLst>
          </p:cNvPr>
          <p:cNvSpPr txBox="1"/>
          <p:nvPr/>
        </p:nvSpPr>
        <p:spPr>
          <a:xfrm>
            <a:off x="0" y="2722023"/>
            <a:ext cx="3806797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60" b="1" dirty="0">
                <a:solidFill>
                  <a:schemeClr val="bg1"/>
                </a:solidFill>
              </a:rPr>
              <a:t>9,232 feet </a:t>
            </a:r>
            <a:r>
              <a:rPr lang="en-US" sz="2160" b="1" u="sng" dirty="0">
                <a:solidFill>
                  <a:schemeClr val="bg1"/>
                </a:solidFill>
              </a:rPr>
              <a:t>above</a:t>
            </a:r>
            <a:r>
              <a:rPr lang="en-US" sz="2160" b="1" dirty="0">
                <a:solidFill>
                  <a:schemeClr val="bg1"/>
                </a:solidFill>
              </a:rPr>
              <a:t> sea level</a:t>
            </a:r>
          </a:p>
          <a:p>
            <a:pPr algn="ctr"/>
            <a:r>
              <a:rPr lang="en-US" sz="2160" b="1" dirty="0">
                <a:solidFill>
                  <a:schemeClr val="bg1"/>
                </a:solidFill>
              </a:rPr>
              <a:t>Sea of Galilee is 695 feet </a:t>
            </a:r>
            <a:r>
              <a:rPr lang="en-US" sz="2160" b="1" u="sng" dirty="0">
                <a:solidFill>
                  <a:schemeClr val="bg1"/>
                </a:solidFill>
              </a:rPr>
              <a:t>below</a:t>
            </a:r>
          </a:p>
          <a:p>
            <a:pPr algn="ctr"/>
            <a:r>
              <a:rPr lang="en-US" sz="2160" b="1" dirty="0">
                <a:solidFill>
                  <a:schemeClr val="bg1"/>
                </a:solidFill>
              </a:rPr>
              <a:t>Dead Sea is 1,411 feet </a:t>
            </a:r>
            <a:r>
              <a:rPr lang="en-US" sz="2160" b="1" u="sng" dirty="0">
                <a:solidFill>
                  <a:schemeClr val="bg1"/>
                </a:solidFill>
              </a:rPr>
              <a:t>below</a:t>
            </a:r>
            <a:endParaRPr lang="en-US" sz="216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9187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generated with high confidence">
            <a:extLst>
              <a:ext uri="{FF2B5EF4-FFF2-40B4-BE49-F238E27FC236}">
                <a16:creationId xmlns:a16="http://schemas.microsoft.com/office/drawing/2014/main" id="{DCF1549D-4284-42CA-AEC8-E8D6643E63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30949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F7C418-5CC7-4A96-89D3-5E5F701D8855}"/>
              </a:ext>
            </a:extLst>
          </p:cNvPr>
          <p:cNvSpPr txBox="1"/>
          <p:nvPr/>
        </p:nvSpPr>
        <p:spPr>
          <a:xfrm>
            <a:off x="4630949" y="710230"/>
            <a:ext cx="45130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Every climate imaginable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All between here &amp; Chicago</a:t>
            </a:r>
          </a:p>
        </p:txBody>
      </p:sp>
    </p:spTree>
    <p:extLst>
      <p:ext uri="{BB962C8B-B14F-4D97-AF65-F5344CB8AC3E}">
        <p14:creationId xmlns:p14="http://schemas.microsoft.com/office/powerpoint/2010/main" val="311728979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888BA4-697C-4938-9403-711EB2C7D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60" y="0"/>
            <a:ext cx="897288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998147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617AE247-4E14-42E0-8FCA-8DE8D9784E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96" y="0"/>
            <a:ext cx="8113208" cy="514350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CED487E-E7B1-4AF7-B649-A27EE07D0D55}"/>
              </a:ext>
            </a:extLst>
          </p:cNvPr>
          <p:cNvCxnSpPr>
            <a:cxnSpLocks/>
          </p:cNvCxnSpPr>
          <p:nvPr/>
        </p:nvCxnSpPr>
        <p:spPr>
          <a:xfrm flipH="1">
            <a:off x="3844636" y="1669474"/>
            <a:ext cx="810491" cy="1655618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99593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eastern Mediterranean Sea">
            <a:extLst>
              <a:ext uri="{FF2B5EF4-FFF2-40B4-BE49-F238E27FC236}">
                <a16:creationId xmlns:a16="http://schemas.microsoft.com/office/drawing/2014/main" id="{EC5AE8EB-B77D-453E-B0F5-FAC2952410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42" b="68"/>
          <a:stretch/>
        </p:blipFill>
        <p:spPr bwMode="auto">
          <a:xfrm>
            <a:off x="0" y="-23669"/>
            <a:ext cx="9144000" cy="519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BEB9F7B-4713-4CAF-A57F-33B7D43C842F}"/>
              </a:ext>
            </a:extLst>
          </p:cNvPr>
          <p:cNvSpPr txBox="1"/>
          <p:nvPr/>
        </p:nvSpPr>
        <p:spPr>
          <a:xfrm rot="19437114">
            <a:off x="-23902" y="2987968"/>
            <a:ext cx="1649298" cy="3693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Fertile Crescent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B73ED8-79FE-4340-B8BF-90EA7A61727F}"/>
              </a:ext>
            </a:extLst>
          </p:cNvPr>
          <p:cNvSpPr txBox="1"/>
          <p:nvPr/>
        </p:nvSpPr>
        <p:spPr>
          <a:xfrm>
            <a:off x="1550048" y="637829"/>
            <a:ext cx="628698" cy="3693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Sinai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077203-D39D-402F-B276-2237C15ADA73}"/>
              </a:ext>
            </a:extLst>
          </p:cNvPr>
          <p:cNvSpPr txBox="1"/>
          <p:nvPr/>
        </p:nvSpPr>
        <p:spPr>
          <a:xfrm>
            <a:off x="3838771" y="0"/>
            <a:ext cx="1513812" cy="3693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Egypt &amp; Africa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867DEB-225F-48B0-B369-F22A495451A4}"/>
              </a:ext>
            </a:extLst>
          </p:cNvPr>
          <p:cNvSpPr txBox="1"/>
          <p:nvPr/>
        </p:nvSpPr>
        <p:spPr>
          <a:xfrm>
            <a:off x="4382561" y="2296391"/>
            <a:ext cx="1657698" cy="3693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Antioch of Syria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3EA3E5D-F8C2-4042-8069-75BA45B278C7}"/>
              </a:ext>
            </a:extLst>
          </p:cNvPr>
          <p:cNvCxnSpPr>
            <a:cxnSpLocks/>
          </p:cNvCxnSpPr>
          <p:nvPr/>
        </p:nvCxnSpPr>
        <p:spPr>
          <a:xfrm flipH="1">
            <a:off x="5243946" y="2583585"/>
            <a:ext cx="166255" cy="699943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F5DDEF6-F625-489E-8A58-17FFA76DD4D3}"/>
              </a:ext>
            </a:extLst>
          </p:cNvPr>
          <p:cNvSpPr txBox="1"/>
          <p:nvPr/>
        </p:nvSpPr>
        <p:spPr>
          <a:xfrm>
            <a:off x="5991224" y="1420091"/>
            <a:ext cx="825867" cy="3693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Cyprus</a:t>
            </a:r>
          </a:p>
        </p:txBody>
      </p:sp>
    </p:spTree>
    <p:extLst>
      <p:ext uri="{BB962C8B-B14F-4D97-AF65-F5344CB8AC3E}">
        <p14:creationId xmlns:p14="http://schemas.microsoft.com/office/powerpoint/2010/main" val="15126919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eastern Mediterranean Sea">
            <a:extLst>
              <a:ext uri="{FF2B5EF4-FFF2-40B4-BE49-F238E27FC236}">
                <a16:creationId xmlns:a16="http://schemas.microsoft.com/office/drawing/2014/main" id="{EC5AE8EB-B77D-453E-B0F5-FAC2952410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42" b="68"/>
          <a:stretch/>
        </p:blipFill>
        <p:spPr bwMode="auto">
          <a:xfrm>
            <a:off x="0" y="-23669"/>
            <a:ext cx="9144000" cy="519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4E5086-EEE9-4BDA-8A1E-50BB64EAF766}"/>
              </a:ext>
            </a:extLst>
          </p:cNvPr>
          <p:cNvSpPr txBox="1"/>
          <p:nvPr/>
        </p:nvSpPr>
        <p:spPr>
          <a:xfrm>
            <a:off x="0" y="3943171"/>
            <a:ext cx="9144000" cy="120032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Berylium" panose="02000000000000000000" pitchFamily="2" charset="0"/>
              </a:rPr>
              <a:t>You will receive power when the Holy Spirit has come upon you; and you shall be My witnesses both in Jerusalem, and in all Judea and Samaria, and even to the remotest part of the earth.  (Acts 1:8)</a:t>
            </a:r>
          </a:p>
        </p:txBody>
      </p:sp>
    </p:spTree>
    <p:extLst>
      <p:ext uri="{BB962C8B-B14F-4D97-AF65-F5344CB8AC3E}">
        <p14:creationId xmlns:p14="http://schemas.microsoft.com/office/powerpoint/2010/main" val="367675578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 descr="J:\A Bible Photos\Atlas Photos\Visual Guide to Bible &amp; Gospels Photos\Bible\078 Saul &amp; David Map.jpg"/>
          <p:cNvPicPr>
            <a:picLocks noChangeAspect="1" noChangeArrowheads="1"/>
          </p:cNvPicPr>
          <p:nvPr/>
        </p:nvPicPr>
        <p:blipFill rotWithShape="1">
          <a:blip r:embed="rId2" cstate="print"/>
          <a:srcRect b="12356"/>
          <a:stretch/>
        </p:blipFill>
        <p:spPr bwMode="auto">
          <a:xfrm>
            <a:off x="2099366" y="0"/>
            <a:ext cx="4401448" cy="51435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679085" y="0"/>
            <a:ext cx="2793964" cy="1993392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/>
          <p:cNvSpPr/>
          <p:nvPr/>
        </p:nvSpPr>
        <p:spPr>
          <a:xfrm>
            <a:off x="3477458" y="1993846"/>
            <a:ext cx="2649945" cy="1353776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2814971" y="3347622"/>
            <a:ext cx="2995590" cy="1758859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3706948" y="19255"/>
            <a:ext cx="683200" cy="30008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350" b="1" dirty="0"/>
              <a:t>Galilee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99665" y="2022935"/>
            <a:ext cx="766557" cy="30008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350" b="1" dirty="0"/>
              <a:t>Samaria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38822" y="3380981"/>
            <a:ext cx="599844" cy="30008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350" b="1" dirty="0"/>
              <a:t>Judea</a:t>
            </a:r>
          </a:p>
        </p:txBody>
      </p:sp>
    </p:spTree>
    <p:extLst>
      <p:ext uri="{BB962C8B-B14F-4D97-AF65-F5344CB8AC3E}">
        <p14:creationId xmlns:p14="http://schemas.microsoft.com/office/powerpoint/2010/main" val="883413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J:\A Bible Photos\Atlas Photos\Visual Guide to Bible &amp; Gospels Photos\Bible\078 Saul &amp; David Map.jpg"/>
          <p:cNvPicPr>
            <a:picLocks noChangeAspect="1" noChangeArrowheads="1"/>
          </p:cNvPicPr>
          <p:nvPr/>
        </p:nvPicPr>
        <p:blipFill>
          <a:blip r:embed="rId2" cstate="print"/>
          <a:srcRect l="6693" t="55600" r="14374"/>
          <a:stretch>
            <a:fillRect/>
          </a:stretch>
        </p:blipFill>
        <p:spPr bwMode="auto">
          <a:xfrm>
            <a:off x="2285999" y="1"/>
            <a:ext cx="6858001" cy="5143500"/>
          </a:xfrm>
          <a:prstGeom prst="rect">
            <a:avLst/>
          </a:prstGeom>
          <a:noFill/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B2A8356-BCE0-4CE4-9692-59EC58093BAB}"/>
              </a:ext>
            </a:extLst>
          </p:cNvPr>
          <p:cNvSpPr/>
          <p:nvPr/>
        </p:nvSpPr>
        <p:spPr>
          <a:xfrm>
            <a:off x="4350058" y="381740"/>
            <a:ext cx="1855433" cy="1118586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97E680-0A1E-42A5-BFE9-16CC364A01C5}"/>
              </a:ext>
            </a:extLst>
          </p:cNvPr>
          <p:cNvSpPr txBox="1"/>
          <p:nvPr/>
        </p:nvSpPr>
        <p:spPr>
          <a:xfrm>
            <a:off x="1" y="0"/>
            <a:ext cx="2796466" cy="7078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u="sng" dirty="0"/>
              <a:t>Judea</a:t>
            </a:r>
            <a:endParaRPr lang="en-US" sz="1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A0E982-7FE4-444F-9416-BCBEE68EB4CE}"/>
              </a:ext>
            </a:extLst>
          </p:cNvPr>
          <p:cNvSpPr txBox="1"/>
          <p:nvPr/>
        </p:nvSpPr>
        <p:spPr>
          <a:xfrm>
            <a:off x="-1" y="722867"/>
            <a:ext cx="2796466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/>
              <a:t>Jeusalem</a:t>
            </a:r>
            <a:r>
              <a:rPr lang="en-US" sz="2800" b="1" dirty="0"/>
              <a:t> (2x)</a:t>
            </a:r>
            <a:endParaRPr lang="en-US" sz="1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7E094D-7930-473E-9151-C99556A20CBE}"/>
              </a:ext>
            </a:extLst>
          </p:cNvPr>
          <p:cNvSpPr txBox="1"/>
          <p:nvPr/>
        </p:nvSpPr>
        <p:spPr>
          <a:xfrm>
            <a:off x="0" y="1261068"/>
            <a:ext cx="2796466" cy="95410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/>
              <a:t>Sorek</a:t>
            </a:r>
            <a:r>
              <a:rPr lang="en-US" sz="2800" b="1" dirty="0"/>
              <a:t> Valley</a:t>
            </a:r>
          </a:p>
          <a:p>
            <a:pPr algn="ctr"/>
            <a:r>
              <a:rPr lang="en-US" sz="2800" b="1" dirty="0"/>
              <a:t>Elah Valley</a:t>
            </a:r>
            <a:endParaRPr lang="en-US" sz="1050" b="1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3C40B07-9916-411D-AFF0-BFA5DDD8CEA6}"/>
              </a:ext>
            </a:extLst>
          </p:cNvPr>
          <p:cNvSpPr/>
          <p:nvPr/>
        </p:nvSpPr>
        <p:spPr>
          <a:xfrm>
            <a:off x="6205492" y="479393"/>
            <a:ext cx="1287262" cy="523783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5885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 descr="J:\A Bible Photos\Atlas Photos\Visual Guide to Bible &amp; Gospels Photos\Bible\078 Saul &amp; David Map.jpg"/>
          <p:cNvPicPr>
            <a:picLocks noChangeAspect="1" noChangeArrowheads="1"/>
          </p:cNvPicPr>
          <p:nvPr/>
        </p:nvPicPr>
        <p:blipFill rotWithShape="1">
          <a:blip r:embed="rId2" cstate="print"/>
          <a:srcRect l="15825" t="34320" b="39441"/>
          <a:stretch/>
        </p:blipFill>
        <p:spPr bwMode="auto">
          <a:xfrm>
            <a:off x="-19364" y="1255078"/>
            <a:ext cx="9163364" cy="380852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838822" y="3134093"/>
            <a:ext cx="599844" cy="30008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350" b="1" dirty="0"/>
              <a:t>Judea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957F10-58EE-4534-A835-068568444952}"/>
              </a:ext>
            </a:extLst>
          </p:cNvPr>
          <p:cNvSpPr txBox="1"/>
          <p:nvPr/>
        </p:nvSpPr>
        <p:spPr>
          <a:xfrm>
            <a:off x="0" y="0"/>
            <a:ext cx="3018409" cy="7078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u="sng" dirty="0"/>
              <a:t>Samaria</a:t>
            </a:r>
            <a:endParaRPr lang="en-US" sz="105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A214F9-3237-4D58-9B9E-0024A9EF469B}"/>
              </a:ext>
            </a:extLst>
          </p:cNvPr>
          <p:cNvSpPr txBox="1"/>
          <p:nvPr/>
        </p:nvSpPr>
        <p:spPr>
          <a:xfrm>
            <a:off x="-2" y="722867"/>
            <a:ext cx="3018409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Caesarea Maritima</a:t>
            </a:r>
            <a:endParaRPr lang="en-US" sz="1050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BC75653-E27E-453F-82CA-ACFA104115CC}"/>
              </a:ext>
            </a:extLst>
          </p:cNvPr>
          <p:cNvSpPr/>
          <p:nvPr/>
        </p:nvSpPr>
        <p:spPr>
          <a:xfrm>
            <a:off x="1411550" y="2522739"/>
            <a:ext cx="435006" cy="353626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1487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 descr="J:\A Bible Photos\Atlas Photos\Visual Guide to Bible &amp; Gospels Photos\Bible\078 Saul &amp; David Map.jpg"/>
          <p:cNvPicPr>
            <a:picLocks noChangeAspect="1" noChangeArrowheads="1"/>
          </p:cNvPicPr>
          <p:nvPr/>
        </p:nvPicPr>
        <p:blipFill rotWithShape="1">
          <a:blip r:embed="rId2" cstate="print"/>
          <a:srcRect l="18649" b="65680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9" name="Picture 2" descr="J:\A Bible Photos\Atlas Photos\Visual Guide to Bible &amp; Gospels Photos\Bible\078 Saul &amp; David Map.jpg">
            <a:extLst>
              <a:ext uri="{FF2B5EF4-FFF2-40B4-BE49-F238E27FC236}">
                <a16:creationId xmlns:a16="http://schemas.microsoft.com/office/drawing/2014/main" id="{E5DE112E-2CF1-451D-9A34-0E23FF3499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25674" r="67506" b="65680"/>
          <a:stretch/>
        </p:blipFill>
        <p:spPr bwMode="auto">
          <a:xfrm>
            <a:off x="1" y="0"/>
            <a:ext cx="1477818" cy="5143500"/>
          </a:xfrm>
          <a:prstGeom prst="rect">
            <a:avLst/>
          </a:prstGeom>
          <a:noFill/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C55BD228-8A2C-48E7-9107-3843FE0F2485}"/>
              </a:ext>
            </a:extLst>
          </p:cNvPr>
          <p:cNvSpPr/>
          <p:nvPr/>
        </p:nvSpPr>
        <p:spPr>
          <a:xfrm>
            <a:off x="3089436" y="2539014"/>
            <a:ext cx="2778704" cy="151808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F18E837-8D73-4085-93BA-D841C753E46E}"/>
              </a:ext>
            </a:extLst>
          </p:cNvPr>
          <p:cNvSpPr/>
          <p:nvPr/>
        </p:nvSpPr>
        <p:spPr>
          <a:xfrm>
            <a:off x="5530788" y="63624"/>
            <a:ext cx="710214" cy="45128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F88FDA-F647-492A-B76D-468637EC5B3E}"/>
              </a:ext>
            </a:extLst>
          </p:cNvPr>
          <p:cNvSpPr txBox="1"/>
          <p:nvPr/>
        </p:nvSpPr>
        <p:spPr>
          <a:xfrm>
            <a:off x="1" y="0"/>
            <a:ext cx="2796466" cy="7078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u="sng" dirty="0"/>
              <a:t>Galilee</a:t>
            </a:r>
            <a:endParaRPr lang="en-US" sz="105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6CF0CA-66C4-4F70-9FB1-56BCC35E0A75}"/>
              </a:ext>
            </a:extLst>
          </p:cNvPr>
          <p:cNvSpPr txBox="1"/>
          <p:nvPr/>
        </p:nvSpPr>
        <p:spPr>
          <a:xfrm>
            <a:off x="-1" y="722867"/>
            <a:ext cx="2796466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Jezreel Valley</a:t>
            </a:r>
            <a:endParaRPr lang="en-US" sz="105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4B15CC-EDC5-481A-A9AC-CBFBE4944E5E}"/>
              </a:ext>
            </a:extLst>
          </p:cNvPr>
          <p:cNvSpPr txBox="1"/>
          <p:nvPr/>
        </p:nvSpPr>
        <p:spPr>
          <a:xfrm>
            <a:off x="0" y="1261068"/>
            <a:ext cx="2796466" cy="95410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Dan</a:t>
            </a:r>
          </a:p>
          <a:p>
            <a:pPr algn="ctr"/>
            <a:r>
              <a:rPr lang="en-US" sz="2800" b="1" dirty="0"/>
              <a:t>Caesarea Philippi</a:t>
            </a:r>
            <a:endParaRPr lang="en-US" sz="105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2CE613-FAD8-43B9-8858-8914F8BCC437}"/>
              </a:ext>
            </a:extLst>
          </p:cNvPr>
          <p:cNvSpPr txBox="1"/>
          <p:nvPr/>
        </p:nvSpPr>
        <p:spPr>
          <a:xfrm>
            <a:off x="0" y="2230156"/>
            <a:ext cx="2796466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Capernaum</a:t>
            </a:r>
            <a:endParaRPr lang="en-US" sz="1050" b="1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20124A0-BFCA-4D56-9BB9-3E14F50176C3}"/>
              </a:ext>
            </a:extLst>
          </p:cNvPr>
          <p:cNvSpPr/>
          <p:nvPr/>
        </p:nvSpPr>
        <p:spPr>
          <a:xfrm>
            <a:off x="5681709" y="1452609"/>
            <a:ext cx="337351" cy="278537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541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judea samaria galilee on satellite photo">
            <a:extLst>
              <a:ext uri="{FF2B5EF4-FFF2-40B4-BE49-F238E27FC236}">
                <a16:creationId xmlns:a16="http://schemas.microsoft.com/office/drawing/2014/main" id="{7F3B9DC5-4123-43CD-BCF4-98CC762C66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4"/>
          <a:stretch/>
        </p:blipFill>
        <p:spPr bwMode="auto">
          <a:xfrm>
            <a:off x="1691356" y="0"/>
            <a:ext cx="576128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8371027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elated image">
            <a:extLst>
              <a:ext uri="{FF2B5EF4-FFF2-40B4-BE49-F238E27FC236}">
                <a16:creationId xmlns:a16="http://schemas.microsoft.com/office/drawing/2014/main" id="{FDADD1C9-208C-45A2-99C3-0419A4C328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3" t="5880" b="2725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2C55CE-625B-47B5-B675-F605AA2B027B}"/>
              </a:ext>
            </a:extLst>
          </p:cNvPr>
          <p:cNvSpPr txBox="1"/>
          <p:nvPr/>
        </p:nvSpPr>
        <p:spPr>
          <a:xfrm>
            <a:off x="1806167" y="183328"/>
            <a:ext cx="705491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50" b="1" dirty="0">
                <a:latin typeface="Gabriola" panose="04040605051002020D02" pitchFamily="82" charset="0"/>
              </a:rPr>
              <a:t>A  Land  Flowing  With  Milk  And  Honey</a:t>
            </a:r>
          </a:p>
          <a:p>
            <a:pPr algn="r"/>
            <a:r>
              <a:rPr lang="en-US" sz="4050" b="1" dirty="0">
                <a:latin typeface="Gabriola" panose="04040605051002020D02" pitchFamily="82" charset="0"/>
              </a:rPr>
              <a:t>September  10,  2017</a:t>
            </a:r>
          </a:p>
        </p:txBody>
      </p:sp>
    </p:spTree>
    <p:extLst>
      <p:ext uri="{BB962C8B-B14F-4D97-AF65-F5344CB8AC3E}">
        <p14:creationId xmlns:p14="http://schemas.microsoft.com/office/powerpoint/2010/main" val="902987773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2856170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32906</TotalTime>
  <Words>795</Words>
  <Application>Microsoft Office PowerPoint</Application>
  <PresentationFormat>On-screen Show (16:9)</PresentationFormat>
  <Paragraphs>129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Calibri</vt:lpstr>
      <vt:lpstr>Berylium</vt:lpstr>
      <vt:lpstr>Comic Sans MS</vt:lpstr>
      <vt:lpstr>Arial</vt:lpstr>
      <vt:lpstr>Gabriola</vt:lpstr>
      <vt:lpstr>Monotype Corsiva</vt:lpstr>
      <vt:lpstr>Baskerville Old Face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Repentance</dc:title>
  <dc:subject>Faith</dc:subject>
  <dc:creator>Larry Haverstock</dc:creator>
  <dc:description>Eugene 9-3-17</dc:description>
  <cp:lastModifiedBy>Larry Haverstock</cp:lastModifiedBy>
  <cp:revision>2896</cp:revision>
  <cp:lastPrinted>2017-07-02T16:01:19Z</cp:lastPrinted>
  <dcterms:created xsi:type="dcterms:W3CDTF">2012-12-20T00:54:39Z</dcterms:created>
  <dcterms:modified xsi:type="dcterms:W3CDTF">2017-09-10T12:14:21Z</dcterms:modified>
</cp:coreProperties>
</file>